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0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81" r:id="rId22"/>
    <p:sldId id="282" r:id="rId23"/>
    <p:sldId id="308" r:id="rId24"/>
    <p:sldId id="283" r:id="rId25"/>
    <p:sldId id="284" r:id="rId26"/>
    <p:sldId id="286" r:id="rId27"/>
    <p:sldId id="287" r:id="rId28"/>
    <p:sldId id="309" r:id="rId29"/>
    <p:sldId id="290" r:id="rId30"/>
    <p:sldId id="291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10" r:id="rId43"/>
    <p:sldId id="306" r:id="rId4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68" y="-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16-Mar-20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16-Mar-20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16-Mar-20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16-Mar-20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0"/>
            <a:ext cx="1122680" cy="5328920"/>
          </a:xfrm>
          <a:custGeom>
            <a:avLst/>
            <a:gdLst/>
            <a:ahLst/>
            <a:cxnLst/>
            <a:rect l="l" t="t" r="r" b="b"/>
            <a:pathLst>
              <a:path w="1122680" h="5328920">
                <a:moveTo>
                  <a:pt x="1122680" y="0"/>
                </a:moveTo>
                <a:lnTo>
                  <a:pt x="868680" y="0"/>
                </a:lnTo>
                <a:lnTo>
                  <a:pt x="0" y="5287010"/>
                </a:lnTo>
                <a:lnTo>
                  <a:pt x="247650" y="5328920"/>
                </a:lnTo>
                <a:lnTo>
                  <a:pt x="1122680" y="0"/>
                </a:lnTo>
                <a:close/>
              </a:path>
            </a:pathLst>
          </a:custGeom>
          <a:solidFill>
            <a:srgbClr val="2FA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1130" y="0"/>
            <a:ext cx="1117600" cy="5276850"/>
          </a:xfrm>
          <a:custGeom>
            <a:avLst/>
            <a:gdLst/>
            <a:ahLst/>
            <a:cxnLst/>
            <a:rect l="l" t="t" r="r" b="b"/>
            <a:pathLst>
              <a:path w="1117600" h="5276850">
                <a:moveTo>
                  <a:pt x="1117600" y="0"/>
                </a:moveTo>
                <a:lnTo>
                  <a:pt x="864869" y="0"/>
                </a:lnTo>
                <a:lnTo>
                  <a:pt x="0" y="5238750"/>
                </a:lnTo>
                <a:lnTo>
                  <a:pt x="248920" y="5276850"/>
                </a:lnTo>
                <a:lnTo>
                  <a:pt x="11176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9860" y="5238750"/>
            <a:ext cx="1229360" cy="1619250"/>
          </a:xfrm>
          <a:custGeom>
            <a:avLst/>
            <a:gdLst/>
            <a:ahLst/>
            <a:cxnLst/>
            <a:rect l="l" t="t" r="r" b="b"/>
            <a:pathLst>
              <a:path w="1229360" h="1619250">
                <a:moveTo>
                  <a:pt x="0" y="0"/>
                </a:moveTo>
                <a:lnTo>
                  <a:pt x="1176020" y="1619250"/>
                </a:lnTo>
                <a:lnTo>
                  <a:pt x="1229360" y="161925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57200" y="5290820"/>
            <a:ext cx="1496060" cy="1567180"/>
          </a:xfrm>
          <a:custGeom>
            <a:avLst/>
            <a:gdLst/>
            <a:ahLst/>
            <a:cxnLst/>
            <a:rect l="l" t="t" r="r" b="b"/>
            <a:pathLst>
              <a:path w="1496060" h="1567179">
                <a:moveTo>
                  <a:pt x="0" y="0"/>
                </a:moveTo>
                <a:lnTo>
                  <a:pt x="1442720" y="1567179"/>
                </a:lnTo>
                <a:lnTo>
                  <a:pt x="1496060" y="1567179"/>
                </a:lnTo>
                <a:lnTo>
                  <a:pt x="0" y="0"/>
                </a:lnTo>
                <a:close/>
              </a:path>
            </a:pathLst>
          </a:custGeom>
          <a:solidFill>
            <a:srgbClr val="0B59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57200" y="5285740"/>
            <a:ext cx="2131060" cy="1572260"/>
          </a:xfrm>
          <a:custGeom>
            <a:avLst/>
            <a:gdLst/>
            <a:ahLst/>
            <a:cxnLst/>
            <a:rect l="l" t="t" r="r" b="b"/>
            <a:pathLst>
              <a:path w="2131060" h="1572259">
                <a:moveTo>
                  <a:pt x="0" y="0"/>
                </a:moveTo>
                <a:lnTo>
                  <a:pt x="0" y="5080"/>
                </a:lnTo>
                <a:lnTo>
                  <a:pt x="1496060" y="1572260"/>
                </a:lnTo>
                <a:lnTo>
                  <a:pt x="2131060" y="1572260"/>
                </a:lnTo>
                <a:lnTo>
                  <a:pt x="247650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118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1130" y="5238750"/>
            <a:ext cx="1695450" cy="1619250"/>
          </a:xfrm>
          <a:custGeom>
            <a:avLst/>
            <a:gdLst/>
            <a:ahLst/>
            <a:cxnLst/>
            <a:rect l="l" t="t" r="r" b="b"/>
            <a:pathLst>
              <a:path w="1695450" h="1619250">
                <a:moveTo>
                  <a:pt x="0" y="0"/>
                </a:moveTo>
                <a:lnTo>
                  <a:pt x="1229360" y="1619250"/>
                </a:lnTo>
                <a:lnTo>
                  <a:pt x="1695450" y="1619250"/>
                </a:lnTo>
                <a:lnTo>
                  <a:pt x="243840" y="43180"/>
                </a:lnTo>
                <a:lnTo>
                  <a:pt x="248920" y="43180"/>
                </a:lnTo>
                <a:lnTo>
                  <a:pt x="248920" y="38100"/>
                </a:lnTo>
                <a:lnTo>
                  <a:pt x="24384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094230" y="196850"/>
            <a:ext cx="9792970" cy="6280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16-Mar-20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0"/>
            <a:ext cx="1122680" cy="5328920"/>
          </a:xfrm>
          <a:custGeom>
            <a:avLst/>
            <a:gdLst/>
            <a:ahLst/>
            <a:cxnLst/>
            <a:rect l="l" t="t" r="r" b="b"/>
            <a:pathLst>
              <a:path w="1122680" h="5328920">
                <a:moveTo>
                  <a:pt x="1122680" y="0"/>
                </a:moveTo>
                <a:lnTo>
                  <a:pt x="868680" y="0"/>
                </a:lnTo>
                <a:lnTo>
                  <a:pt x="0" y="5287010"/>
                </a:lnTo>
                <a:lnTo>
                  <a:pt x="247650" y="5328920"/>
                </a:lnTo>
                <a:lnTo>
                  <a:pt x="1122680" y="0"/>
                </a:lnTo>
                <a:close/>
              </a:path>
            </a:pathLst>
          </a:custGeom>
          <a:solidFill>
            <a:srgbClr val="2FA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1130" y="0"/>
            <a:ext cx="1117600" cy="5276850"/>
          </a:xfrm>
          <a:custGeom>
            <a:avLst/>
            <a:gdLst/>
            <a:ahLst/>
            <a:cxnLst/>
            <a:rect l="l" t="t" r="r" b="b"/>
            <a:pathLst>
              <a:path w="1117600" h="5276850">
                <a:moveTo>
                  <a:pt x="1117600" y="0"/>
                </a:moveTo>
                <a:lnTo>
                  <a:pt x="864869" y="0"/>
                </a:lnTo>
                <a:lnTo>
                  <a:pt x="0" y="5238750"/>
                </a:lnTo>
                <a:lnTo>
                  <a:pt x="248920" y="5276850"/>
                </a:lnTo>
                <a:lnTo>
                  <a:pt x="11176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9860" y="5238750"/>
            <a:ext cx="1229360" cy="1619250"/>
          </a:xfrm>
          <a:custGeom>
            <a:avLst/>
            <a:gdLst/>
            <a:ahLst/>
            <a:cxnLst/>
            <a:rect l="l" t="t" r="r" b="b"/>
            <a:pathLst>
              <a:path w="1229360" h="1619250">
                <a:moveTo>
                  <a:pt x="0" y="0"/>
                </a:moveTo>
                <a:lnTo>
                  <a:pt x="1176020" y="1619250"/>
                </a:lnTo>
                <a:lnTo>
                  <a:pt x="1229360" y="161925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57200" y="5290820"/>
            <a:ext cx="1496060" cy="1567180"/>
          </a:xfrm>
          <a:custGeom>
            <a:avLst/>
            <a:gdLst/>
            <a:ahLst/>
            <a:cxnLst/>
            <a:rect l="l" t="t" r="r" b="b"/>
            <a:pathLst>
              <a:path w="1496060" h="1567179">
                <a:moveTo>
                  <a:pt x="0" y="0"/>
                </a:moveTo>
                <a:lnTo>
                  <a:pt x="1442720" y="1567179"/>
                </a:lnTo>
                <a:lnTo>
                  <a:pt x="1496060" y="1567179"/>
                </a:lnTo>
                <a:lnTo>
                  <a:pt x="0" y="0"/>
                </a:lnTo>
                <a:close/>
              </a:path>
            </a:pathLst>
          </a:custGeom>
          <a:solidFill>
            <a:srgbClr val="0B59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57200" y="5285740"/>
            <a:ext cx="2131060" cy="1572260"/>
          </a:xfrm>
          <a:custGeom>
            <a:avLst/>
            <a:gdLst/>
            <a:ahLst/>
            <a:cxnLst/>
            <a:rect l="l" t="t" r="r" b="b"/>
            <a:pathLst>
              <a:path w="2131060" h="1572259">
                <a:moveTo>
                  <a:pt x="0" y="0"/>
                </a:moveTo>
                <a:lnTo>
                  <a:pt x="0" y="5080"/>
                </a:lnTo>
                <a:lnTo>
                  <a:pt x="1496060" y="1572260"/>
                </a:lnTo>
                <a:lnTo>
                  <a:pt x="2131060" y="1572260"/>
                </a:lnTo>
                <a:lnTo>
                  <a:pt x="247650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118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1130" y="5238750"/>
            <a:ext cx="1695450" cy="1619250"/>
          </a:xfrm>
          <a:custGeom>
            <a:avLst/>
            <a:gdLst/>
            <a:ahLst/>
            <a:cxnLst/>
            <a:rect l="l" t="t" r="r" b="b"/>
            <a:pathLst>
              <a:path w="1695450" h="1619250">
                <a:moveTo>
                  <a:pt x="0" y="0"/>
                </a:moveTo>
                <a:lnTo>
                  <a:pt x="1229360" y="1619250"/>
                </a:lnTo>
                <a:lnTo>
                  <a:pt x="1695450" y="1619250"/>
                </a:lnTo>
                <a:lnTo>
                  <a:pt x="243840" y="43180"/>
                </a:lnTo>
                <a:lnTo>
                  <a:pt x="248920" y="43180"/>
                </a:lnTo>
                <a:lnTo>
                  <a:pt x="248920" y="38100"/>
                </a:lnTo>
                <a:lnTo>
                  <a:pt x="24384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3210" y="1014729"/>
            <a:ext cx="401827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47570" y="2071370"/>
            <a:ext cx="9434830" cy="4283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16-Mar-20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46100" y="0"/>
            <a:ext cx="5015230" cy="6858000"/>
            <a:chOff x="546100" y="0"/>
            <a:chExt cx="5015230" cy="6858000"/>
          </a:xfrm>
        </p:grpSpPr>
        <p:sp>
          <p:nvSpPr>
            <p:cNvPr id="4" name="object 4"/>
            <p:cNvSpPr/>
            <p:nvPr/>
          </p:nvSpPr>
          <p:spPr>
            <a:xfrm>
              <a:off x="984250" y="0"/>
              <a:ext cx="1062990" cy="2778760"/>
            </a:xfrm>
            <a:custGeom>
              <a:avLst/>
              <a:gdLst/>
              <a:ahLst/>
              <a:cxnLst/>
              <a:rect l="l" t="t" r="r" b="b"/>
              <a:pathLst>
                <a:path w="1062989" h="2778760">
                  <a:moveTo>
                    <a:pt x="1062969" y="0"/>
                  </a:moveTo>
                  <a:lnTo>
                    <a:pt x="680703" y="0"/>
                  </a:lnTo>
                  <a:lnTo>
                    <a:pt x="0" y="2687320"/>
                  </a:lnTo>
                  <a:lnTo>
                    <a:pt x="356869" y="2778760"/>
                  </a:lnTo>
                  <a:lnTo>
                    <a:pt x="1062969" y="0"/>
                  </a:lnTo>
                  <a:close/>
                </a:path>
              </a:pathLst>
            </a:custGeom>
            <a:solidFill>
              <a:srgbClr val="2FA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6100" y="0"/>
              <a:ext cx="1033780" cy="2669540"/>
            </a:xfrm>
            <a:custGeom>
              <a:avLst/>
              <a:gdLst/>
              <a:ahLst/>
              <a:cxnLst/>
              <a:rect l="l" t="t" r="r" b="b"/>
              <a:pathLst>
                <a:path w="1033780" h="2669540">
                  <a:moveTo>
                    <a:pt x="1033761" y="0"/>
                  </a:moveTo>
                  <a:lnTo>
                    <a:pt x="650228" y="0"/>
                  </a:lnTo>
                  <a:lnTo>
                    <a:pt x="0" y="2578100"/>
                  </a:lnTo>
                  <a:lnTo>
                    <a:pt x="347980" y="2664460"/>
                  </a:lnTo>
                  <a:lnTo>
                    <a:pt x="356869" y="2669540"/>
                  </a:lnTo>
                  <a:lnTo>
                    <a:pt x="1033761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6100" y="2583179"/>
              <a:ext cx="2693670" cy="4274820"/>
            </a:xfrm>
            <a:custGeom>
              <a:avLst/>
              <a:gdLst/>
              <a:ahLst/>
              <a:cxnLst/>
              <a:rect l="l" t="t" r="r" b="b"/>
              <a:pathLst>
                <a:path w="2693670" h="4274820">
                  <a:moveTo>
                    <a:pt x="0" y="0"/>
                  </a:moveTo>
                  <a:lnTo>
                    <a:pt x="2574290" y="4274820"/>
                  </a:lnTo>
                  <a:lnTo>
                    <a:pt x="2693670" y="42748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9330" y="2692400"/>
              <a:ext cx="3332479" cy="4165600"/>
            </a:xfrm>
            <a:custGeom>
              <a:avLst/>
              <a:gdLst/>
              <a:ahLst/>
              <a:cxnLst/>
              <a:rect l="l" t="t" r="r" b="b"/>
              <a:pathLst>
                <a:path w="3332479" h="4165600">
                  <a:moveTo>
                    <a:pt x="0" y="0"/>
                  </a:moveTo>
                  <a:lnTo>
                    <a:pt x="3208019" y="4165600"/>
                  </a:lnTo>
                  <a:lnTo>
                    <a:pt x="3332479" y="4165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4250" y="2687320"/>
              <a:ext cx="4577080" cy="4170679"/>
            </a:xfrm>
            <a:custGeom>
              <a:avLst/>
              <a:gdLst/>
              <a:ahLst/>
              <a:cxnLst/>
              <a:rect l="l" t="t" r="r" b="b"/>
              <a:pathLst>
                <a:path w="4577080" h="4170679">
                  <a:moveTo>
                    <a:pt x="0" y="0"/>
                  </a:moveTo>
                  <a:lnTo>
                    <a:pt x="3809" y="5079"/>
                  </a:lnTo>
                  <a:lnTo>
                    <a:pt x="3336290" y="4170679"/>
                  </a:lnTo>
                  <a:lnTo>
                    <a:pt x="4577080" y="4170679"/>
                  </a:lnTo>
                  <a:lnTo>
                    <a:pt x="356870" y="90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6100" y="2578100"/>
              <a:ext cx="3583940" cy="4279900"/>
            </a:xfrm>
            <a:custGeom>
              <a:avLst/>
              <a:gdLst/>
              <a:ahLst/>
              <a:cxnLst/>
              <a:rect l="l" t="t" r="r" b="b"/>
              <a:pathLst>
                <a:path w="3583940" h="4279900">
                  <a:moveTo>
                    <a:pt x="0" y="0"/>
                  </a:moveTo>
                  <a:lnTo>
                    <a:pt x="0" y="3810"/>
                  </a:lnTo>
                  <a:lnTo>
                    <a:pt x="2693670" y="4279900"/>
                  </a:lnTo>
                  <a:lnTo>
                    <a:pt x="3583940" y="4279900"/>
                  </a:lnTo>
                  <a:lnTo>
                    <a:pt x="419100" y="175260"/>
                  </a:lnTo>
                  <a:lnTo>
                    <a:pt x="361950" y="93979"/>
                  </a:lnTo>
                  <a:lnTo>
                    <a:pt x="356869" y="90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32409" rIns="0" bIns="0" rtlCol="0">
            <a:spAutoFit/>
          </a:bodyPr>
          <a:lstStyle/>
          <a:p>
            <a:pPr marL="2646045" marR="5080" indent="-1648460">
              <a:lnSpc>
                <a:spcPct val="100000"/>
              </a:lnSpc>
              <a:spcBef>
                <a:spcPts val="100"/>
              </a:spcBef>
            </a:pPr>
            <a:r>
              <a:rPr spc="-425" dirty="0"/>
              <a:t>CHOLINERGIC </a:t>
            </a:r>
            <a:r>
              <a:rPr spc="-445" dirty="0"/>
              <a:t>SYSTEM</a:t>
            </a:r>
            <a:r>
              <a:rPr spc="-850" dirty="0"/>
              <a:t> </a:t>
            </a:r>
            <a:r>
              <a:rPr spc="-204" dirty="0"/>
              <a:t>AND  </a:t>
            </a:r>
            <a:r>
              <a:rPr spc="-425" dirty="0"/>
              <a:t>CHOLINERGIC</a:t>
            </a:r>
            <a:r>
              <a:rPr spc="615" dirty="0"/>
              <a:t> </a:t>
            </a:r>
            <a:r>
              <a:rPr spc="-500" dirty="0"/>
              <a:t>DRUGS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45350" y="3962400"/>
            <a:ext cx="4177665" cy="11986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22830">
              <a:lnSpc>
                <a:spcPct val="120600"/>
              </a:lnSpc>
              <a:spcBef>
                <a:spcPts val="100"/>
              </a:spcBef>
            </a:pPr>
            <a:r>
              <a:rPr sz="2100" spc="-85" dirty="0">
                <a:latin typeface="Arial"/>
                <a:cs typeface="Arial"/>
              </a:rPr>
              <a:t>Dr. </a:t>
            </a:r>
            <a:r>
              <a:rPr lang="en-US" sz="2100" spc="-95" dirty="0" smtClean="0">
                <a:latin typeface="Arial"/>
                <a:cs typeface="Arial"/>
              </a:rPr>
              <a:t>KHAN</a:t>
            </a:r>
          </a:p>
          <a:p>
            <a:pPr marL="12700" marR="5080" indent="2322830">
              <a:lnSpc>
                <a:spcPct val="120600"/>
              </a:lnSpc>
              <a:spcBef>
                <a:spcPts val="100"/>
              </a:spcBef>
            </a:pPr>
            <a:r>
              <a:rPr lang="en-US" sz="2100" spc="-95" dirty="0" smtClean="0">
                <a:latin typeface="Arial"/>
                <a:cs typeface="Arial"/>
              </a:rPr>
              <a:t>IMU..BISHKEK KYRGYZSTAN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3700" y="674370"/>
            <a:ext cx="50228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45" dirty="0"/>
              <a:t>Muscarinic </a:t>
            </a:r>
            <a:r>
              <a:rPr sz="4000" spc="-185" dirty="0"/>
              <a:t>Receptors</a:t>
            </a:r>
            <a:r>
              <a:rPr sz="4000" spc="-520" dirty="0"/>
              <a:t> ??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117089" y="2429509"/>
            <a:ext cx="8822055" cy="6286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69900" marR="5080" indent="-457200">
              <a:lnSpc>
                <a:spcPct val="74300"/>
              </a:lnSpc>
              <a:spcBef>
                <a:spcPts val="85"/>
              </a:spcBef>
            </a:pPr>
            <a:r>
              <a:rPr sz="3200" spc="-204" dirty="0">
                <a:solidFill>
                  <a:srgbClr val="1186C2"/>
                </a:solidFill>
                <a:latin typeface="Arial"/>
                <a:cs typeface="Arial"/>
              </a:rPr>
              <a:t>1. </a:t>
            </a:r>
            <a:r>
              <a:rPr sz="2200" spc="-70" dirty="0">
                <a:latin typeface="Arial"/>
                <a:cs typeface="Arial"/>
              </a:rPr>
              <a:t>Selectively </a:t>
            </a:r>
            <a:r>
              <a:rPr sz="2200" spc="-35" dirty="0">
                <a:latin typeface="Arial"/>
                <a:cs typeface="Arial"/>
              </a:rPr>
              <a:t>stimulated </a:t>
            </a:r>
            <a:r>
              <a:rPr sz="2200" spc="-50" dirty="0">
                <a:latin typeface="Arial"/>
                <a:cs typeface="Arial"/>
              </a:rPr>
              <a:t>by </a:t>
            </a:r>
            <a:r>
              <a:rPr sz="2200" b="1" spc="-135" dirty="0">
                <a:solidFill>
                  <a:srgbClr val="FFBF00"/>
                </a:solidFill>
                <a:latin typeface="Arial"/>
                <a:cs typeface="Arial"/>
              </a:rPr>
              <a:t>Muscarine </a:t>
            </a:r>
            <a:r>
              <a:rPr sz="2200" spc="-85" dirty="0">
                <a:latin typeface="Arial"/>
                <a:cs typeface="Arial"/>
              </a:rPr>
              <a:t>and </a:t>
            </a:r>
            <a:r>
              <a:rPr sz="2200" spc="-75" dirty="0">
                <a:latin typeface="Arial"/>
                <a:cs typeface="Arial"/>
              </a:rPr>
              <a:t>blocked </a:t>
            </a:r>
            <a:r>
              <a:rPr sz="2200" spc="-50" dirty="0">
                <a:latin typeface="Arial"/>
                <a:cs typeface="Arial"/>
              </a:rPr>
              <a:t>by </a:t>
            </a:r>
            <a:r>
              <a:rPr sz="2200" b="1" spc="-95" dirty="0">
                <a:solidFill>
                  <a:srgbClr val="006FBF"/>
                </a:solidFill>
                <a:latin typeface="Arial"/>
                <a:cs typeface="Arial"/>
              </a:rPr>
              <a:t>Atropine </a:t>
            </a:r>
            <a:r>
              <a:rPr sz="2200" b="1" spc="-150" dirty="0">
                <a:solidFill>
                  <a:srgbClr val="FFBF00"/>
                </a:solidFill>
                <a:latin typeface="Arial"/>
                <a:cs typeface="Arial"/>
              </a:rPr>
              <a:t>– </a:t>
            </a:r>
            <a:r>
              <a:rPr sz="2200" spc="-40" dirty="0">
                <a:latin typeface="Arial"/>
                <a:cs typeface="Arial"/>
              </a:rPr>
              <a:t>all </a:t>
            </a:r>
            <a:r>
              <a:rPr sz="2200" spc="-95" dirty="0">
                <a:latin typeface="Arial"/>
                <a:cs typeface="Arial"/>
              </a:rPr>
              <a:t>are</a:t>
            </a:r>
            <a:r>
              <a:rPr sz="2200" spc="-425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G-  </a:t>
            </a:r>
            <a:r>
              <a:rPr sz="2200" spc="-25" dirty="0">
                <a:latin typeface="Arial"/>
                <a:cs typeface="Arial"/>
              </a:rPr>
              <a:t>protein </a:t>
            </a:r>
            <a:r>
              <a:rPr sz="2200" spc="-75" dirty="0">
                <a:latin typeface="Arial"/>
                <a:cs typeface="Arial"/>
              </a:rPr>
              <a:t>coupled</a:t>
            </a:r>
            <a:r>
              <a:rPr sz="2200" spc="-32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receptors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7089" y="3034029"/>
            <a:ext cx="916813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75"/>
              </a:lnSpc>
            </a:pPr>
            <a:r>
              <a:rPr sz="3200" spc="-105" dirty="0">
                <a:solidFill>
                  <a:srgbClr val="1186C2"/>
                </a:solidFill>
                <a:latin typeface="Arial"/>
                <a:cs typeface="Arial"/>
              </a:rPr>
              <a:t>2.</a:t>
            </a:r>
            <a:r>
              <a:rPr sz="3200" spc="240" dirty="0">
                <a:solidFill>
                  <a:srgbClr val="1186C2"/>
                </a:solidFill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Primarily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located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autonomic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effector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cells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in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b="1" spc="-40" dirty="0">
                <a:solidFill>
                  <a:srgbClr val="FFBF00"/>
                </a:solidFill>
                <a:latin typeface="Arial"/>
                <a:cs typeface="Arial"/>
              </a:rPr>
              <a:t>heart,</a:t>
            </a:r>
            <a:r>
              <a:rPr sz="2200" b="1" spc="-16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200" b="1" spc="-60" dirty="0">
                <a:solidFill>
                  <a:srgbClr val="FFBF00"/>
                </a:solidFill>
                <a:latin typeface="Arial"/>
                <a:cs typeface="Arial"/>
              </a:rPr>
              <a:t>eye,</a:t>
            </a:r>
            <a:r>
              <a:rPr sz="2200" b="1" spc="-16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200" b="1" spc="-114" dirty="0">
                <a:solidFill>
                  <a:srgbClr val="FFBF00"/>
                </a:solidFill>
                <a:latin typeface="Arial"/>
                <a:cs typeface="Arial"/>
              </a:rPr>
              <a:t>smooth</a:t>
            </a:r>
            <a:r>
              <a:rPr sz="2200" b="1" spc="-15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200" b="1" spc="-180" dirty="0">
                <a:solidFill>
                  <a:srgbClr val="FFBF00"/>
                </a:solidFill>
                <a:latin typeface="Arial"/>
                <a:cs typeface="Arial"/>
              </a:rPr>
              <a:t>muscles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ts val="2275"/>
              </a:lnSpc>
            </a:pPr>
            <a:r>
              <a:rPr sz="2200" spc="-90" dirty="0">
                <a:latin typeface="Arial"/>
                <a:cs typeface="Arial"/>
              </a:rPr>
              <a:t>and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b="1" spc="-140" dirty="0">
                <a:solidFill>
                  <a:srgbClr val="FFBF00"/>
                </a:solidFill>
                <a:latin typeface="Arial"/>
                <a:cs typeface="Arial"/>
              </a:rPr>
              <a:t>glands</a:t>
            </a:r>
            <a:r>
              <a:rPr sz="2200" b="1" spc="-15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200" spc="15" dirty="0">
                <a:latin typeface="Arial"/>
                <a:cs typeface="Arial"/>
              </a:rPr>
              <a:t>of</a:t>
            </a:r>
            <a:r>
              <a:rPr sz="2200" spc="-245" dirty="0">
                <a:latin typeface="Arial"/>
                <a:cs typeface="Arial"/>
              </a:rPr>
              <a:t> </a:t>
            </a:r>
            <a:r>
              <a:rPr sz="2200" b="1" spc="-114" dirty="0">
                <a:solidFill>
                  <a:srgbClr val="FFBF00"/>
                </a:solidFill>
                <a:latin typeface="Arial"/>
                <a:cs typeface="Arial"/>
              </a:rPr>
              <a:t>GIT</a:t>
            </a:r>
            <a:r>
              <a:rPr sz="2200" b="1" spc="-17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and</a:t>
            </a:r>
            <a:r>
              <a:rPr sz="2200" spc="-250" dirty="0">
                <a:latin typeface="Arial"/>
                <a:cs typeface="Arial"/>
              </a:rPr>
              <a:t> </a:t>
            </a:r>
            <a:r>
              <a:rPr sz="2200" b="1" spc="-170" dirty="0">
                <a:solidFill>
                  <a:srgbClr val="FFBF00"/>
                </a:solidFill>
                <a:latin typeface="Arial"/>
                <a:cs typeface="Arial"/>
              </a:rPr>
              <a:t>CNS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7089" y="3514090"/>
            <a:ext cx="9367520" cy="248920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469900" marR="680085" indent="-457200">
              <a:lnSpc>
                <a:spcPct val="74300"/>
              </a:lnSpc>
              <a:spcBef>
                <a:spcPts val="1075"/>
              </a:spcBef>
              <a:buClr>
                <a:srgbClr val="1186C2"/>
              </a:buClr>
              <a:buSzPct val="145454"/>
              <a:buAutoNum type="arabicPeriod" startAt="3"/>
              <a:tabLst>
                <a:tab pos="469900" algn="l"/>
              </a:tabLst>
            </a:pPr>
            <a:r>
              <a:rPr sz="2200" spc="-85" dirty="0">
                <a:latin typeface="Arial"/>
                <a:cs typeface="Arial"/>
              </a:rPr>
              <a:t>Subsidiary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M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receptors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are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also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present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ganglia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for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modulation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–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long  </a:t>
            </a:r>
            <a:r>
              <a:rPr sz="2200" spc="-50" dirty="0">
                <a:latin typeface="Arial"/>
                <a:cs typeface="Arial"/>
              </a:rPr>
              <a:t>lasting </a:t>
            </a:r>
            <a:r>
              <a:rPr sz="2200" spc="-30" dirty="0">
                <a:latin typeface="Arial"/>
                <a:cs typeface="Arial"/>
              </a:rPr>
              <a:t>late</a:t>
            </a:r>
            <a:r>
              <a:rPr sz="2200" spc="-295" dirty="0">
                <a:latin typeface="Arial"/>
                <a:cs typeface="Arial"/>
              </a:rPr>
              <a:t> </a:t>
            </a:r>
            <a:r>
              <a:rPr sz="2200" spc="-240" dirty="0">
                <a:latin typeface="Arial"/>
                <a:cs typeface="Arial"/>
              </a:rPr>
              <a:t>EPSP</a:t>
            </a:r>
            <a:endParaRPr sz="2200">
              <a:latin typeface="Arial"/>
              <a:cs typeface="Arial"/>
            </a:endParaRPr>
          </a:p>
          <a:p>
            <a:pPr marL="469900" marR="1147445" indent="-457200">
              <a:lnSpc>
                <a:spcPct val="74300"/>
              </a:lnSpc>
              <a:spcBef>
                <a:spcPts val="5"/>
              </a:spcBef>
              <a:buClr>
                <a:srgbClr val="1186C2"/>
              </a:buClr>
              <a:buSzPct val="145454"/>
              <a:buAutoNum type="arabicPeriod" startAt="3"/>
              <a:tabLst>
                <a:tab pos="469900" algn="l"/>
              </a:tabLst>
            </a:pPr>
            <a:r>
              <a:rPr sz="2200" b="1" spc="-114" dirty="0">
                <a:solidFill>
                  <a:srgbClr val="00AFEF"/>
                </a:solidFill>
                <a:latin typeface="Arial"/>
                <a:cs typeface="Arial"/>
              </a:rPr>
              <a:t>Autoreceptors</a:t>
            </a:r>
            <a:r>
              <a:rPr sz="2200" b="1" spc="-1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200" b="1" spc="-45" dirty="0">
                <a:solidFill>
                  <a:srgbClr val="00AFEF"/>
                </a:solidFill>
                <a:latin typeface="Arial"/>
                <a:cs typeface="Arial"/>
              </a:rPr>
              <a:t>(M</a:t>
            </a:r>
            <a:r>
              <a:rPr sz="2200" b="1" spc="-1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200" b="1" spc="-75" dirty="0">
                <a:solidFill>
                  <a:srgbClr val="00AFEF"/>
                </a:solidFill>
                <a:latin typeface="Arial"/>
                <a:cs typeface="Arial"/>
              </a:rPr>
              <a:t>type)</a:t>
            </a:r>
            <a:r>
              <a:rPr sz="2200" b="1" spc="-1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are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present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in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postganglionic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prejunctional  </a:t>
            </a:r>
            <a:r>
              <a:rPr sz="2200" spc="-60" dirty="0">
                <a:latin typeface="Arial"/>
                <a:cs typeface="Arial"/>
              </a:rPr>
              <a:t>cholinergic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Nerve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endings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–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inhibits</a:t>
            </a:r>
            <a:r>
              <a:rPr sz="2200" spc="-265" dirty="0">
                <a:latin typeface="Arial"/>
                <a:cs typeface="Arial"/>
              </a:rPr>
              <a:t> </a:t>
            </a:r>
            <a:r>
              <a:rPr sz="2200" spc="-155" dirty="0">
                <a:latin typeface="Arial"/>
                <a:cs typeface="Arial"/>
              </a:rPr>
              <a:t>ACh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release</a:t>
            </a:r>
            <a:endParaRPr sz="2200">
              <a:latin typeface="Arial"/>
              <a:cs typeface="Arial"/>
            </a:endParaRPr>
          </a:p>
          <a:p>
            <a:pPr marL="754380" marR="5080" lvl="1" indent="-284480">
              <a:lnSpc>
                <a:spcPct val="74300"/>
              </a:lnSpc>
              <a:spcBef>
                <a:spcPts val="20"/>
              </a:spcBef>
              <a:buClr>
                <a:srgbClr val="1186C2"/>
              </a:buClr>
              <a:buSzPct val="144736"/>
              <a:buAutoNum type="arabicPeriod"/>
              <a:tabLst>
                <a:tab pos="754380" algn="l"/>
              </a:tabLst>
            </a:pPr>
            <a:r>
              <a:rPr sz="1900" spc="-90" dirty="0">
                <a:latin typeface="Arial"/>
                <a:cs typeface="Arial"/>
              </a:rPr>
              <a:t>also</a:t>
            </a:r>
            <a:r>
              <a:rPr sz="1900" spc="-14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in</a:t>
            </a:r>
            <a:r>
              <a:rPr sz="1900" spc="-130" dirty="0">
                <a:latin typeface="Arial"/>
                <a:cs typeface="Arial"/>
              </a:rPr>
              <a:t> </a:t>
            </a:r>
            <a:r>
              <a:rPr sz="1900" b="1" spc="-105" dirty="0">
                <a:solidFill>
                  <a:srgbClr val="FFBF00"/>
                </a:solidFill>
                <a:latin typeface="Arial"/>
                <a:cs typeface="Arial"/>
              </a:rPr>
              <a:t>adrenergic</a:t>
            </a:r>
            <a:r>
              <a:rPr sz="1900" b="1" spc="-12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900" b="1" spc="-100" dirty="0">
                <a:solidFill>
                  <a:srgbClr val="FFBF00"/>
                </a:solidFill>
                <a:latin typeface="Arial"/>
                <a:cs typeface="Arial"/>
              </a:rPr>
              <a:t>nerve</a:t>
            </a:r>
            <a:r>
              <a:rPr sz="1900" b="1" spc="-13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900" b="1" spc="-85" dirty="0">
                <a:solidFill>
                  <a:srgbClr val="FFBF00"/>
                </a:solidFill>
                <a:latin typeface="Arial"/>
                <a:cs typeface="Arial"/>
              </a:rPr>
              <a:t>terminals</a:t>
            </a:r>
            <a:r>
              <a:rPr sz="1900" b="1" spc="-11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(inhibits</a:t>
            </a:r>
            <a:r>
              <a:rPr sz="1900" spc="-140" dirty="0">
                <a:latin typeface="Arial"/>
                <a:cs typeface="Arial"/>
              </a:rPr>
              <a:t> </a:t>
            </a:r>
            <a:r>
              <a:rPr sz="1900" spc="-60" dirty="0">
                <a:latin typeface="Arial"/>
                <a:cs typeface="Arial"/>
              </a:rPr>
              <a:t>NA</a:t>
            </a:r>
            <a:r>
              <a:rPr sz="1900" spc="-135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release)</a:t>
            </a:r>
            <a:r>
              <a:rPr sz="1900" spc="-150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leading</a:t>
            </a:r>
            <a:r>
              <a:rPr sz="1900" spc="-135" dirty="0">
                <a:latin typeface="Arial"/>
                <a:cs typeface="Arial"/>
              </a:rPr>
              <a:t> </a:t>
            </a:r>
            <a:r>
              <a:rPr sz="1900" spc="40" dirty="0">
                <a:latin typeface="Arial"/>
                <a:cs typeface="Arial"/>
              </a:rPr>
              <a:t>to</a:t>
            </a:r>
            <a:r>
              <a:rPr sz="1900" spc="-130" dirty="0">
                <a:latin typeface="Arial"/>
                <a:cs typeface="Arial"/>
              </a:rPr>
              <a:t> </a:t>
            </a:r>
            <a:r>
              <a:rPr sz="1900" spc="-45" dirty="0">
                <a:latin typeface="Arial"/>
                <a:cs typeface="Arial"/>
              </a:rPr>
              <a:t>vasodilatation</a:t>
            </a:r>
            <a:r>
              <a:rPr sz="1900" spc="-140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when  </a:t>
            </a:r>
            <a:r>
              <a:rPr sz="1900" spc="-135" dirty="0">
                <a:latin typeface="Arial"/>
                <a:cs typeface="Arial"/>
              </a:rPr>
              <a:t>ACh </a:t>
            </a:r>
            <a:r>
              <a:rPr sz="1900" spc="-85" dirty="0">
                <a:latin typeface="Arial"/>
                <a:cs typeface="Arial"/>
              </a:rPr>
              <a:t>is</a:t>
            </a:r>
            <a:r>
              <a:rPr sz="1900" spc="-170" dirty="0">
                <a:latin typeface="Arial"/>
                <a:cs typeface="Arial"/>
              </a:rPr>
              <a:t> </a:t>
            </a:r>
            <a:r>
              <a:rPr sz="1900" spc="-40" dirty="0">
                <a:latin typeface="Arial"/>
                <a:cs typeface="Arial"/>
              </a:rPr>
              <a:t>injected</a:t>
            </a:r>
            <a:endParaRPr sz="1900">
              <a:latin typeface="Arial"/>
              <a:cs typeface="Arial"/>
            </a:endParaRPr>
          </a:p>
          <a:p>
            <a:pPr marL="469900" marR="668655" indent="-457200">
              <a:lnSpc>
                <a:spcPct val="74300"/>
              </a:lnSpc>
              <a:spcBef>
                <a:spcPts val="5"/>
              </a:spcBef>
              <a:buClr>
                <a:srgbClr val="1186C2"/>
              </a:buClr>
              <a:buSzPct val="145454"/>
              <a:buAutoNum type="arabicPeriod" startAt="3"/>
              <a:tabLst>
                <a:tab pos="469900" algn="l"/>
              </a:tabLst>
            </a:pPr>
            <a:r>
              <a:rPr sz="2200" b="1" spc="-135" dirty="0">
                <a:solidFill>
                  <a:srgbClr val="00AFEF"/>
                </a:solidFill>
                <a:latin typeface="Arial"/>
                <a:cs typeface="Arial"/>
              </a:rPr>
              <a:t>Blood</a:t>
            </a:r>
            <a:r>
              <a:rPr sz="2200" b="1" spc="-15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200" b="1" spc="-175" dirty="0">
                <a:solidFill>
                  <a:srgbClr val="00AFEF"/>
                </a:solidFill>
                <a:latin typeface="Arial"/>
                <a:cs typeface="Arial"/>
              </a:rPr>
              <a:t>vessels:</a:t>
            </a:r>
            <a:r>
              <a:rPr sz="2200" b="1" spc="-145" dirty="0">
                <a:latin typeface="Arial"/>
                <a:cs typeface="Arial"/>
              </a:rPr>
              <a:t> </a:t>
            </a:r>
            <a:r>
              <a:rPr sz="2200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All</a:t>
            </a:r>
            <a:r>
              <a:rPr sz="2200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blood</a:t>
            </a:r>
            <a:r>
              <a:rPr sz="2200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vessels</a:t>
            </a:r>
            <a:r>
              <a:rPr sz="2200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have</a:t>
            </a:r>
            <a:r>
              <a:rPr sz="2200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muscarninc</a:t>
            </a:r>
            <a:r>
              <a:rPr sz="2200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receptors</a:t>
            </a:r>
            <a:r>
              <a:rPr sz="2200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although</a:t>
            </a:r>
            <a:r>
              <a:rPr sz="2200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  </a:t>
            </a:r>
            <a:r>
              <a:rPr sz="22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cholinergic</a:t>
            </a:r>
            <a:r>
              <a:rPr sz="2200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innervations</a:t>
            </a:r>
            <a:r>
              <a:rPr sz="2200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2200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EDRF</a:t>
            </a:r>
            <a:r>
              <a:rPr sz="2200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2200" u="heavy" spc="-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SM</a:t>
            </a:r>
            <a:r>
              <a:rPr sz="2200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relaxation</a:t>
            </a:r>
            <a:r>
              <a:rPr sz="2200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sz="2200" u="heavy" spc="-3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Vasodilatation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4829" y="1244600"/>
            <a:ext cx="68072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45" dirty="0"/>
              <a:t>Muscarinic </a:t>
            </a:r>
            <a:r>
              <a:rPr sz="4000" spc="-185" dirty="0"/>
              <a:t>Receptors </a:t>
            </a:r>
            <a:r>
              <a:rPr sz="4000" spc="-5" dirty="0"/>
              <a:t>-</a:t>
            </a:r>
            <a:r>
              <a:rPr sz="4000" spc="-735" dirty="0"/>
              <a:t> </a:t>
            </a:r>
            <a:r>
              <a:rPr sz="4000" spc="-160" dirty="0"/>
              <a:t>Subtypes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369" y="2600959"/>
            <a:ext cx="9782175" cy="285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75" dirty="0">
                <a:latin typeface="Arial"/>
                <a:cs typeface="Arial"/>
              </a:rPr>
              <a:t>Pharmacologically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BF"/>
                </a:solidFill>
                <a:latin typeface="Arial"/>
                <a:cs typeface="Arial"/>
              </a:rPr>
              <a:t>-</a:t>
            </a:r>
            <a:r>
              <a:rPr sz="2200" b="1" spc="-16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006FBF"/>
                </a:solidFill>
                <a:latin typeface="Arial"/>
                <a:cs typeface="Arial"/>
              </a:rPr>
              <a:t>M</a:t>
            </a:r>
            <a:r>
              <a:rPr sz="1900" b="1" spc="-25" dirty="0">
                <a:solidFill>
                  <a:srgbClr val="006FBF"/>
                </a:solidFill>
                <a:latin typeface="Arial"/>
                <a:cs typeface="Arial"/>
              </a:rPr>
              <a:t>1</a:t>
            </a:r>
            <a:r>
              <a:rPr sz="2200" b="1" spc="-25" dirty="0">
                <a:solidFill>
                  <a:srgbClr val="006FBF"/>
                </a:solidFill>
                <a:latin typeface="Arial"/>
                <a:cs typeface="Arial"/>
              </a:rPr>
              <a:t>,</a:t>
            </a:r>
            <a:r>
              <a:rPr sz="2200" b="1" spc="-16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006FBF"/>
                </a:solidFill>
                <a:latin typeface="Arial"/>
                <a:cs typeface="Arial"/>
              </a:rPr>
              <a:t>M</a:t>
            </a:r>
            <a:r>
              <a:rPr sz="1900" b="1" spc="-20" dirty="0">
                <a:solidFill>
                  <a:srgbClr val="006FBF"/>
                </a:solidFill>
                <a:latin typeface="Arial"/>
                <a:cs typeface="Arial"/>
              </a:rPr>
              <a:t>2</a:t>
            </a:r>
            <a:r>
              <a:rPr sz="2200" b="1" spc="-20" dirty="0">
                <a:solidFill>
                  <a:srgbClr val="006FBF"/>
                </a:solidFill>
                <a:latin typeface="Arial"/>
                <a:cs typeface="Arial"/>
              </a:rPr>
              <a:t>,</a:t>
            </a:r>
            <a:r>
              <a:rPr sz="2200" b="1" spc="-16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006FBF"/>
                </a:solidFill>
                <a:latin typeface="Arial"/>
                <a:cs typeface="Arial"/>
              </a:rPr>
              <a:t>M</a:t>
            </a:r>
            <a:r>
              <a:rPr sz="1900" b="1" spc="-25" dirty="0">
                <a:solidFill>
                  <a:srgbClr val="006FBF"/>
                </a:solidFill>
                <a:latin typeface="Arial"/>
                <a:cs typeface="Arial"/>
              </a:rPr>
              <a:t>3</a:t>
            </a:r>
            <a:r>
              <a:rPr sz="2200" b="1" spc="-25" dirty="0">
                <a:solidFill>
                  <a:srgbClr val="006FBF"/>
                </a:solidFill>
                <a:latin typeface="Arial"/>
                <a:cs typeface="Arial"/>
              </a:rPr>
              <a:t>,</a:t>
            </a:r>
            <a:r>
              <a:rPr sz="2200" b="1" spc="-16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006FBF"/>
                </a:solidFill>
                <a:latin typeface="Arial"/>
                <a:cs typeface="Arial"/>
              </a:rPr>
              <a:t>M</a:t>
            </a:r>
            <a:r>
              <a:rPr sz="1900" b="1" spc="-35" dirty="0">
                <a:solidFill>
                  <a:srgbClr val="006FBF"/>
                </a:solidFill>
                <a:latin typeface="Arial"/>
                <a:cs typeface="Arial"/>
              </a:rPr>
              <a:t>4</a:t>
            </a:r>
            <a:r>
              <a:rPr sz="1900" b="1" spc="-14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and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b="1" spc="-80" dirty="0">
                <a:solidFill>
                  <a:srgbClr val="006FBF"/>
                </a:solidFill>
                <a:latin typeface="Arial"/>
                <a:cs typeface="Arial"/>
              </a:rPr>
              <a:t>M</a:t>
            </a:r>
            <a:r>
              <a:rPr sz="1900" b="1" spc="-80" dirty="0">
                <a:solidFill>
                  <a:srgbClr val="006FBF"/>
                </a:solidFill>
                <a:latin typeface="Arial"/>
                <a:cs typeface="Arial"/>
              </a:rPr>
              <a:t>5</a:t>
            </a:r>
            <a:endParaRPr sz="1900">
              <a:latin typeface="Arial"/>
              <a:cs typeface="Arial"/>
            </a:endParaRPr>
          </a:p>
          <a:p>
            <a:pPr marL="298450" marR="1930400" indent="-285750">
              <a:lnSpc>
                <a:spcPct val="79500"/>
              </a:lnSpc>
              <a:spcBef>
                <a:spcPts val="56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55" dirty="0">
                <a:latin typeface="Arial"/>
                <a:cs typeface="Arial"/>
              </a:rPr>
              <a:t>M</a:t>
            </a:r>
            <a:r>
              <a:rPr sz="1900" spc="-55" dirty="0">
                <a:latin typeface="Arial"/>
                <a:cs typeface="Arial"/>
              </a:rPr>
              <a:t>4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and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M</a:t>
            </a:r>
            <a:r>
              <a:rPr sz="1900" spc="-90" dirty="0">
                <a:latin typeface="Arial"/>
                <a:cs typeface="Arial"/>
              </a:rPr>
              <a:t>5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are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present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certain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areas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15" dirty="0">
                <a:latin typeface="Arial"/>
                <a:cs typeface="Arial"/>
              </a:rPr>
              <a:t>of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Brain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and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regulate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other  </a:t>
            </a:r>
            <a:r>
              <a:rPr sz="2200" spc="-40" dirty="0">
                <a:latin typeface="Arial"/>
                <a:cs typeface="Arial"/>
              </a:rPr>
              <a:t>neurotransmitters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95" dirty="0">
                <a:latin typeface="Arial"/>
                <a:cs typeface="Arial"/>
              </a:rPr>
              <a:t>M</a:t>
            </a:r>
            <a:r>
              <a:rPr sz="1900" spc="-95" dirty="0">
                <a:latin typeface="Arial"/>
                <a:cs typeface="Arial"/>
              </a:rPr>
              <a:t>1</a:t>
            </a:r>
            <a:r>
              <a:rPr sz="2200" spc="-95" dirty="0">
                <a:latin typeface="Arial"/>
                <a:cs typeface="Arial"/>
              </a:rPr>
              <a:t>,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M</a:t>
            </a:r>
            <a:r>
              <a:rPr sz="1900" spc="-120" dirty="0">
                <a:latin typeface="Arial"/>
                <a:cs typeface="Arial"/>
              </a:rPr>
              <a:t>3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and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M</a:t>
            </a:r>
            <a:r>
              <a:rPr sz="1900" spc="-90" dirty="0">
                <a:latin typeface="Arial"/>
                <a:cs typeface="Arial"/>
              </a:rPr>
              <a:t>5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fall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one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class,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while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M</a:t>
            </a:r>
            <a:r>
              <a:rPr sz="1900" spc="-55" dirty="0">
                <a:latin typeface="Arial"/>
                <a:cs typeface="Arial"/>
              </a:rPr>
              <a:t>2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and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M</a:t>
            </a:r>
            <a:r>
              <a:rPr sz="1900" spc="-55" dirty="0">
                <a:latin typeface="Arial"/>
                <a:cs typeface="Arial"/>
              </a:rPr>
              <a:t>4</a:t>
            </a:r>
            <a:r>
              <a:rPr sz="1900" spc="-1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in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another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145" dirty="0">
                <a:latin typeface="Arial"/>
                <a:cs typeface="Arial"/>
              </a:rPr>
              <a:t>class</a:t>
            </a:r>
            <a:endParaRPr sz="2200">
              <a:latin typeface="Arial"/>
              <a:cs typeface="Arial"/>
            </a:endParaRPr>
          </a:p>
          <a:p>
            <a:pPr marL="298450" marR="1057275" indent="-285750">
              <a:lnSpc>
                <a:spcPct val="79900"/>
              </a:lnSpc>
              <a:spcBef>
                <a:spcPts val="55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85" dirty="0">
                <a:latin typeface="Arial"/>
                <a:cs typeface="Arial"/>
              </a:rPr>
              <a:t>However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-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M</a:t>
            </a:r>
            <a:r>
              <a:rPr sz="1900" spc="-95" dirty="0">
                <a:latin typeface="Arial"/>
                <a:cs typeface="Arial"/>
              </a:rPr>
              <a:t>1</a:t>
            </a:r>
            <a:r>
              <a:rPr sz="2200" spc="-95" dirty="0">
                <a:latin typeface="Arial"/>
                <a:cs typeface="Arial"/>
              </a:rPr>
              <a:t>,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M</a:t>
            </a:r>
            <a:r>
              <a:rPr sz="1900" spc="-60" dirty="0">
                <a:latin typeface="Arial"/>
                <a:cs typeface="Arial"/>
              </a:rPr>
              <a:t>2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and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M</a:t>
            </a:r>
            <a:r>
              <a:rPr sz="1900" spc="-114" dirty="0">
                <a:latin typeface="Arial"/>
                <a:cs typeface="Arial"/>
              </a:rPr>
              <a:t>3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are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major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ones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and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present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06FBF"/>
                </a:solidFill>
                <a:latin typeface="Arial"/>
                <a:cs typeface="Arial"/>
              </a:rPr>
              <a:t>effector</a:t>
            </a:r>
            <a:r>
              <a:rPr sz="2200" spc="-17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006FBF"/>
                </a:solidFill>
                <a:latin typeface="Arial"/>
                <a:cs typeface="Arial"/>
              </a:rPr>
              <a:t>cells</a:t>
            </a:r>
            <a:r>
              <a:rPr sz="2200" spc="-16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and </a:t>
            </a:r>
            <a:r>
              <a:rPr sz="2200" spc="-8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006FBF"/>
                </a:solidFill>
                <a:latin typeface="Arial"/>
                <a:cs typeface="Arial"/>
              </a:rPr>
              <a:t>prejunctional</a:t>
            </a:r>
            <a:r>
              <a:rPr sz="2200" spc="-17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006FBF"/>
                </a:solidFill>
                <a:latin typeface="Arial"/>
                <a:cs typeface="Arial"/>
              </a:rPr>
              <a:t>nerve</a:t>
            </a:r>
            <a:r>
              <a:rPr sz="2200" spc="-17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006FBF"/>
                </a:solidFill>
                <a:latin typeface="Arial"/>
                <a:cs typeface="Arial"/>
              </a:rPr>
              <a:t>endings</a:t>
            </a:r>
            <a:r>
              <a:rPr sz="2200" spc="-14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006FBF"/>
                </a:solidFill>
                <a:latin typeface="Arial"/>
                <a:cs typeface="Arial"/>
              </a:rPr>
              <a:t>Peripheral</a:t>
            </a:r>
            <a:r>
              <a:rPr sz="2200" spc="-17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006FBF"/>
                </a:solidFill>
                <a:latin typeface="Arial"/>
                <a:cs typeface="Arial"/>
              </a:rPr>
              <a:t>organs</a:t>
            </a:r>
            <a:r>
              <a:rPr sz="2200" spc="-16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and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210" dirty="0">
                <a:solidFill>
                  <a:srgbClr val="006FBF"/>
                </a:solidFill>
                <a:latin typeface="Arial"/>
                <a:cs typeface="Arial"/>
              </a:rPr>
              <a:t>CNS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20" dirty="0">
                <a:latin typeface="Arial"/>
                <a:cs typeface="Arial"/>
              </a:rPr>
              <a:t>All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subtypes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have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30" dirty="0">
                <a:latin typeface="Arial"/>
                <a:cs typeface="Arial"/>
              </a:rPr>
              <a:t>little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agonist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selectivity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but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selective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antagonist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selectivity</a:t>
            </a:r>
            <a:endParaRPr sz="2200">
              <a:latin typeface="Arial"/>
              <a:cs typeface="Arial"/>
            </a:endParaRPr>
          </a:p>
          <a:p>
            <a:pPr marL="298450" marR="5080" indent="-285750">
              <a:lnSpc>
                <a:spcPct val="79900"/>
              </a:lnSpc>
              <a:spcBef>
                <a:spcPts val="55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40" dirty="0">
                <a:latin typeface="Arial"/>
                <a:cs typeface="Arial"/>
              </a:rPr>
              <a:t>Most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organs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usually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have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more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than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one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subtype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but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one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subtype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predominates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  </a:t>
            </a:r>
            <a:r>
              <a:rPr sz="2200" spc="-150" dirty="0">
                <a:latin typeface="Arial"/>
                <a:cs typeface="Arial"/>
              </a:rPr>
              <a:t>a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tissue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0710" y="1005840"/>
            <a:ext cx="66973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45" dirty="0"/>
              <a:t>Muscarinic </a:t>
            </a:r>
            <a:r>
              <a:rPr sz="4000" spc="-185" dirty="0"/>
              <a:t>Receptors </a:t>
            </a:r>
            <a:r>
              <a:rPr sz="4000" spc="-5" dirty="0"/>
              <a:t>-</a:t>
            </a:r>
            <a:r>
              <a:rPr sz="4000" spc="-650" dirty="0"/>
              <a:t> </a:t>
            </a:r>
            <a:r>
              <a:rPr sz="4000" spc="-85" dirty="0"/>
              <a:t>Location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369" y="2503170"/>
            <a:ext cx="15494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9120" y="2592070"/>
            <a:ext cx="8279765" cy="143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8595">
              <a:lnSpc>
                <a:spcPct val="100000"/>
              </a:lnSpc>
              <a:spcBef>
                <a:spcPts val="100"/>
              </a:spcBef>
            </a:pPr>
            <a:r>
              <a:rPr sz="2000" b="1" u="heavy" spc="-7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M1:</a:t>
            </a:r>
            <a:r>
              <a:rPr sz="2000" b="1" spc="-1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u="heavy" spc="-100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Arial"/>
                <a:cs typeface="Arial"/>
              </a:rPr>
              <a:t>Autonomic</a:t>
            </a:r>
            <a:r>
              <a:rPr sz="2000" b="1" u="heavy" spc="-14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100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Arial"/>
                <a:cs typeface="Arial"/>
              </a:rPr>
              <a:t>g</a:t>
            </a:r>
            <a:r>
              <a:rPr sz="2000" b="1" spc="-100" dirty="0">
                <a:solidFill>
                  <a:srgbClr val="FFBF00"/>
                </a:solidFill>
                <a:latin typeface="Arial"/>
                <a:cs typeface="Arial"/>
              </a:rPr>
              <a:t>anglion</a:t>
            </a:r>
            <a:r>
              <a:rPr sz="2000" b="1" spc="-22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FFBF00"/>
                </a:solidFill>
                <a:latin typeface="Arial"/>
                <a:cs typeface="Arial"/>
              </a:rPr>
              <a:t>Cells,</a:t>
            </a:r>
            <a:r>
              <a:rPr sz="2000" b="1" spc="-229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000" b="1" spc="-125" dirty="0">
                <a:solidFill>
                  <a:srgbClr val="FFBF00"/>
                </a:solidFill>
                <a:latin typeface="Arial"/>
                <a:cs typeface="Arial"/>
              </a:rPr>
              <a:t>Gastric</a:t>
            </a:r>
            <a:r>
              <a:rPr sz="2000" b="1" spc="-14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000" b="1" spc="-125" dirty="0">
                <a:solidFill>
                  <a:srgbClr val="FFBF00"/>
                </a:solidFill>
                <a:latin typeface="Arial"/>
                <a:cs typeface="Arial"/>
              </a:rPr>
              <a:t>glands</a:t>
            </a:r>
            <a:r>
              <a:rPr sz="2000" b="1" spc="-14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FFBF00"/>
                </a:solidFill>
                <a:latin typeface="Arial"/>
                <a:cs typeface="Arial"/>
              </a:rPr>
              <a:t>and</a:t>
            </a:r>
            <a:r>
              <a:rPr sz="2000" b="1" spc="-229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FFBF00"/>
                </a:solidFill>
                <a:latin typeface="Arial"/>
                <a:cs typeface="Arial"/>
              </a:rPr>
              <a:t>Central</a:t>
            </a:r>
            <a:r>
              <a:rPr sz="2000" b="1" spc="-15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FFBF00"/>
                </a:solidFill>
                <a:latin typeface="Arial"/>
                <a:cs typeface="Arial"/>
              </a:rPr>
              <a:t>Neurons</a:t>
            </a:r>
            <a:r>
              <a:rPr sz="2000" b="1" spc="-7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(cortex,  </a:t>
            </a:r>
            <a:r>
              <a:rPr sz="2000" spc="-70" dirty="0">
                <a:latin typeface="Arial"/>
                <a:cs typeface="Arial"/>
              </a:rPr>
              <a:t>hippocampus, </a:t>
            </a:r>
            <a:r>
              <a:rPr sz="2000" spc="-85" dirty="0">
                <a:latin typeface="Arial"/>
                <a:cs typeface="Arial"/>
              </a:rPr>
              <a:t>corpus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striatum)</a:t>
            </a:r>
            <a:endParaRPr sz="2000">
              <a:latin typeface="Arial"/>
              <a:cs typeface="Arial"/>
            </a:endParaRPr>
          </a:p>
          <a:p>
            <a:pPr marL="469900" indent="-285750">
              <a:lnSpc>
                <a:spcPct val="100000"/>
              </a:lnSpc>
              <a:spcBef>
                <a:spcPts val="1040"/>
              </a:spcBef>
              <a:buClr>
                <a:srgbClr val="1186C2"/>
              </a:buClr>
              <a:buSzPct val="144444"/>
              <a:buChar char="•"/>
              <a:tabLst>
                <a:tab pos="469265" algn="l"/>
                <a:tab pos="469900" algn="l"/>
              </a:tabLst>
            </a:pPr>
            <a:r>
              <a:rPr sz="1800" spc="-60" dirty="0">
                <a:latin typeface="Arial"/>
                <a:cs typeface="Arial"/>
              </a:rPr>
              <a:t>Physiological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Role: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Mediation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of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Gastric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acid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secretion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and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relaxation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of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LES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(vagal)</a:t>
            </a:r>
            <a:endParaRPr sz="1800">
              <a:latin typeface="Arial"/>
              <a:cs typeface="Arial"/>
            </a:endParaRPr>
          </a:p>
          <a:p>
            <a:pPr marL="927100" lvl="1" indent="-285750">
              <a:lnSpc>
                <a:spcPct val="100000"/>
              </a:lnSpc>
              <a:spcBef>
                <a:spcPts val="1000"/>
              </a:spcBef>
              <a:buClr>
                <a:srgbClr val="1186C2"/>
              </a:buClr>
              <a:buSzPct val="143750"/>
              <a:buChar char="•"/>
              <a:tabLst>
                <a:tab pos="926465" algn="l"/>
                <a:tab pos="927100" algn="l"/>
              </a:tabLst>
            </a:pPr>
            <a:r>
              <a:rPr sz="1600" spc="-50" dirty="0">
                <a:latin typeface="Arial"/>
                <a:cs typeface="Arial"/>
              </a:rPr>
              <a:t>Learning,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memory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and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motor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functions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3369" y="4029709"/>
            <a:ext cx="15494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9120" y="4118609"/>
            <a:ext cx="36125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spc="-7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M2:</a:t>
            </a:r>
            <a:r>
              <a:rPr sz="200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FFBF00"/>
                </a:solidFill>
                <a:latin typeface="Arial"/>
                <a:cs typeface="Arial"/>
              </a:rPr>
              <a:t>Cardiac </a:t>
            </a:r>
            <a:r>
              <a:rPr sz="2000" b="1" spc="-130" dirty="0">
                <a:solidFill>
                  <a:srgbClr val="FFBF00"/>
                </a:solidFill>
                <a:latin typeface="Arial"/>
                <a:cs typeface="Arial"/>
              </a:rPr>
              <a:t>Muscarinic</a:t>
            </a:r>
            <a:r>
              <a:rPr sz="2000" b="1" spc="-22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FFBF00"/>
                </a:solidFill>
                <a:latin typeface="Arial"/>
                <a:cs typeface="Arial"/>
              </a:rPr>
              <a:t>receptors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0570" y="4475479"/>
            <a:ext cx="141605" cy="1237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00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600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06320" y="4422139"/>
            <a:ext cx="4520565" cy="124714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800" spc="-40" dirty="0">
                <a:latin typeface="Arial"/>
                <a:cs typeface="Arial"/>
              </a:rPr>
              <a:t>Mediate </a:t>
            </a:r>
            <a:r>
              <a:rPr sz="1800" spc="-75" dirty="0">
                <a:latin typeface="Arial"/>
                <a:cs typeface="Arial"/>
              </a:rPr>
              <a:t>vagal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bradycardia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8100"/>
              </a:lnSpc>
              <a:spcBef>
                <a:spcPts val="10"/>
              </a:spcBef>
            </a:pPr>
            <a:r>
              <a:rPr sz="1800" spc="-65" dirty="0">
                <a:latin typeface="Arial"/>
                <a:cs typeface="Arial"/>
              </a:rPr>
              <a:t>Also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auto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receptors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in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cholinergic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nerve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endings  </a:t>
            </a:r>
            <a:r>
              <a:rPr sz="1800" spc="-175" dirty="0">
                <a:latin typeface="Arial"/>
                <a:cs typeface="Arial"/>
              </a:rPr>
              <a:t>CNS </a:t>
            </a:r>
            <a:r>
              <a:rPr sz="1800" spc="-125" dirty="0">
                <a:latin typeface="Arial"/>
                <a:cs typeface="Arial"/>
              </a:rPr>
              <a:t>– </a:t>
            </a:r>
            <a:r>
              <a:rPr sz="1800" spc="-75" dirty="0">
                <a:latin typeface="Arial"/>
                <a:cs typeface="Arial"/>
              </a:rPr>
              <a:t>Tremor,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analgesia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3369" y="5694679"/>
            <a:ext cx="15494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9120" y="5783579"/>
            <a:ext cx="8679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u="heavy" spc="-8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M3:</a:t>
            </a:r>
            <a:r>
              <a:rPr sz="2000" b="1" spc="-1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Visceral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smooth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muscles,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glands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and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vascular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endothelium.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Also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Iris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and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Ciliary  </a:t>
            </a:r>
            <a:r>
              <a:rPr sz="2000" spc="-105" dirty="0">
                <a:latin typeface="Arial"/>
                <a:cs typeface="Arial"/>
              </a:rPr>
              <a:t>muscles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2150" y="421640"/>
            <a:ext cx="5721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0" dirty="0"/>
              <a:t>Muscarinic </a:t>
            </a:r>
            <a:r>
              <a:rPr sz="3600" spc="-135" dirty="0"/>
              <a:t>Receptor</a:t>
            </a:r>
            <a:r>
              <a:rPr sz="3600" spc="-470" dirty="0"/>
              <a:t> </a:t>
            </a:r>
            <a:r>
              <a:rPr sz="3600" spc="-145" dirty="0"/>
              <a:t>Subtypes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170429" y="2148840"/>
            <a:ext cx="875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Black"/>
                <a:cs typeface="Arial Black"/>
              </a:rPr>
              <a:t>Location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2840" y="1674223"/>
            <a:ext cx="1509395" cy="71374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85"/>
              </a:spcBef>
            </a:pP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M</a:t>
            </a:r>
            <a:r>
              <a:rPr sz="1800" spc="-54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0000"/>
                </a:solidFill>
                <a:latin typeface="Arial Black"/>
                <a:cs typeface="Arial Black"/>
              </a:rPr>
              <a:t>2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400" spc="-5" dirty="0">
                <a:latin typeface="Arial Black"/>
                <a:cs typeface="Arial Black"/>
              </a:rPr>
              <a:t>Heart </a:t>
            </a:r>
            <a:r>
              <a:rPr sz="1400" dirty="0">
                <a:latin typeface="Arial Black"/>
                <a:cs typeface="Arial Black"/>
              </a:rPr>
              <a:t>and</a:t>
            </a:r>
            <a:r>
              <a:rPr sz="1400" spc="-8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CNS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0429" y="2880359"/>
            <a:ext cx="9842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Black"/>
                <a:cs typeface="Arial Black"/>
              </a:rPr>
              <a:t>Functions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5540" y="1674223"/>
            <a:ext cx="2300605" cy="27025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M</a:t>
            </a:r>
            <a:r>
              <a:rPr sz="1800" spc="-4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0000"/>
                </a:solidFill>
                <a:latin typeface="Arial Black"/>
                <a:cs typeface="Arial Black"/>
              </a:rPr>
              <a:t>1</a:t>
            </a:r>
            <a:endParaRPr sz="1200">
              <a:latin typeface="Arial Black"/>
              <a:cs typeface="Arial Black"/>
            </a:endParaRPr>
          </a:p>
          <a:p>
            <a:pPr marL="12700" marR="400050" algn="just">
              <a:lnSpc>
                <a:spcPct val="117900"/>
              </a:lnSpc>
              <a:spcBef>
                <a:spcPts val="390"/>
              </a:spcBef>
            </a:pPr>
            <a:r>
              <a:rPr sz="1400" dirty="0">
                <a:latin typeface="Arial Black"/>
                <a:cs typeface="Arial Black"/>
              </a:rPr>
              <a:t>Autonomic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spc="-5" dirty="0">
                <a:latin typeface="Arial Black"/>
                <a:cs typeface="Arial Black"/>
              </a:rPr>
              <a:t>ganglia,  Gastric glands and  </a:t>
            </a:r>
            <a:r>
              <a:rPr sz="1400" dirty="0">
                <a:latin typeface="Arial Black"/>
                <a:cs typeface="Arial Black"/>
              </a:rPr>
              <a:t>CNS</a:t>
            </a:r>
            <a:endParaRPr sz="1400"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latin typeface="Arial Black"/>
                <a:cs typeface="Arial Black"/>
              </a:rPr>
              <a:t>Depolarization </a:t>
            </a:r>
            <a:r>
              <a:rPr sz="1400" dirty="0">
                <a:latin typeface="Arial Black"/>
                <a:cs typeface="Arial Black"/>
              </a:rPr>
              <a:t>(late</a:t>
            </a:r>
            <a:endParaRPr sz="1400">
              <a:latin typeface="Arial Black"/>
              <a:cs typeface="Arial Black"/>
            </a:endParaRPr>
          </a:p>
          <a:p>
            <a:pPr marL="12700" marR="5080">
              <a:lnSpc>
                <a:spcPct val="117900"/>
              </a:lnSpc>
            </a:pPr>
            <a:r>
              <a:rPr sz="1400" dirty="0">
                <a:latin typeface="Arial Black"/>
                <a:cs typeface="Arial Black"/>
              </a:rPr>
              <a:t>EPSP) &amp; </a:t>
            </a:r>
            <a:r>
              <a:rPr sz="1400" spc="-5" dirty="0">
                <a:latin typeface="Arial Black"/>
                <a:cs typeface="Arial Black"/>
              </a:rPr>
              <a:t>Histamine  release </a:t>
            </a:r>
            <a:r>
              <a:rPr sz="1400" dirty="0">
                <a:latin typeface="Arial Black"/>
                <a:cs typeface="Arial Black"/>
              </a:rPr>
              <a:t>&amp; acid  </a:t>
            </a:r>
            <a:r>
              <a:rPr sz="1400" spc="-5" dirty="0">
                <a:latin typeface="Arial Black"/>
                <a:cs typeface="Arial Black"/>
              </a:rPr>
              <a:t>secretion, relaxation of  </a:t>
            </a:r>
            <a:r>
              <a:rPr sz="1400" dirty="0">
                <a:latin typeface="Arial Black"/>
                <a:cs typeface="Arial Black"/>
              </a:rPr>
              <a:t>LES, CNS </a:t>
            </a:r>
            <a:r>
              <a:rPr sz="1400" spc="-5" dirty="0">
                <a:latin typeface="Arial Black"/>
                <a:cs typeface="Arial Black"/>
              </a:rPr>
              <a:t>learning and  </a:t>
            </a:r>
            <a:r>
              <a:rPr sz="1400" dirty="0">
                <a:latin typeface="Arial Black"/>
                <a:cs typeface="Arial Black"/>
              </a:rPr>
              <a:t>motor</a:t>
            </a:r>
            <a:r>
              <a:rPr sz="1400" spc="-1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functions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2840" y="2842259"/>
            <a:ext cx="246697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100"/>
              </a:spcBef>
            </a:pPr>
            <a:r>
              <a:rPr sz="1400" spc="-5" dirty="0">
                <a:latin typeface="Arial Black"/>
                <a:cs typeface="Arial Black"/>
              </a:rPr>
              <a:t>Less impulse generation,  less velocity of  conduction, decreased  contractility, less </a:t>
            </a:r>
            <a:r>
              <a:rPr sz="1400" dirty="0">
                <a:latin typeface="Arial Black"/>
                <a:cs typeface="Arial Black"/>
              </a:rPr>
              <a:t>ACh  </a:t>
            </a:r>
            <a:r>
              <a:rPr sz="1400" spc="-5" dirty="0">
                <a:latin typeface="Arial Black"/>
                <a:cs typeface="Arial Black"/>
              </a:rPr>
              <a:t>release</a:t>
            </a:r>
            <a:r>
              <a:rPr sz="1400" dirty="0">
                <a:latin typeface="Arial Black"/>
                <a:cs typeface="Arial Black"/>
              </a:rPr>
              <a:t> </a:t>
            </a:r>
            <a:r>
              <a:rPr sz="1400" spc="-5" dirty="0">
                <a:latin typeface="Arial Black"/>
                <a:cs typeface="Arial Black"/>
              </a:rPr>
              <a:t>(auto)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70429" y="4601209"/>
            <a:ext cx="11925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900"/>
              </a:lnSpc>
              <a:spcBef>
                <a:spcPts val="100"/>
              </a:spcBef>
            </a:pPr>
            <a:r>
              <a:rPr sz="1400" spc="-5" dirty="0">
                <a:latin typeface="Arial Black"/>
                <a:cs typeface="Arial Black"/>
              </a:rPr>
              <a:t>Agonists  </a:t>
            </a:r>
            <a:r>
              <a:rPr sz="1400" dirty="0">
                <a:latin typeface="Arial Black"/>
                <a:cs typeface="Arial Black"/>
              </a:rPr>
              <a:t>A</a:t>
            </a:r>
            <a:r>
              <a:rPr sz="1400" spc="-5" dirty="0">
                <a:latin typeface="Arial Black"/>
                <a:cs typeface="Arial Black"/>
              </a:rPr>
              <a:t>n</a:t>
            </a:r>
            <a:r>
              <a:rPr sz="1400" spc="5" dirty="0">
                <a:latin typeface="Arial Black"/>
                <a:cs typeface="Arial Black"/>
              </a:rPr>
              <a:t>t</a:t>
            </a:r>
            <a:r>
              <a:rPr sz="1400" dirty="0">
                <a:latin typeface="Arial Black"/>
                <a:cs typeface="Arial Black"/>
              </a:rPr>
              <a:t>a</a:t>
            </a:r>
            <a:r>
              <a:rPr sz="1400" spc="-5" dirty="0">
                <a:latin typeface="Arial Black"/>
                <a:cs typeface="Arial Black"/>
              </a:rPr>
              <a:t>g</a:t>
            </a:r>
            <a:r>
              <a:rPr sz="1400" dirty="0">
                <a:latin typeface="Arial Black"/>
                <a:cs typeface="Arial Black"/>
              </a:rPr>
              <a:t>o</a:t>
            </a:r>
            <a:r>
              <a:rPr sz="1400" spc="-5" dirty="0">
                <a:latin typeface="Arial Black"/>
                <a:cs typeface="Arial Black"/>
              </a:rPr>
              <a:t>n</a:t>
            </a:r>
            <a:r>
              <a:rPr sz="1400" dirty="0">
                <a:latin typeface="Arial Black"/>
                <a:cs typeface="Arial Black"/>
              </a:rPr>
              <a:t>i</a:t>
            </a:r>
            <a:r>
              <a:rPr sz="1400" spc="-10" dirty="0">
                <a:latin typeface="Arial Black"/>
                <a:cs typeface="Arial Black"/>
              </a:rPr>
              <a:t>s</a:t>
            </a:r>
            <a:r>
              <a:rPr sz="1400" spc="5" dirty="0">
                <a:latin typeface="Arial Black"/>
                <a:cs typeface="Arial Black"/>
              </a:rPr>
              <a:t>t</a:t>
            </a:r>
            <a:r>
              <a:rPr sz="1400" dirty="0">
                <a:latin typeface="Arial Black"/>
                <a:cs typeface="Arial Black"/>
              </a:rPr>
              <a:t>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5540" y="4601209"/>
            <a:ext cx="13608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900"/>
              </a:lnSpc>
              <a:spcBef>
                <a:spcPts val="100"/>
              </a:spcBef>
            </a:pPr>
            <a:r>
              <a:rPr sz="1400" dirty="0">
                <a:latin typeface="Arial Black"/>
                <a:cs typeface="Arial Black"/>
              </a:rPr>
              <a:t>O</a:t>
            </a:r>
            <a:r>
              <a:rPr sz="1400" spc="-5" dirty="0">
                <a:latin typeface="Arial Black"/>
                <a:cs typeface="Arial Black"/>
              </a:rPr>
              <a:t>x</a:t>
            </a:r>
            <a:r>
              <a:rPr sz="1400" dirty="0">
                <a:latin typeface="Arial Black"/>
                <a:cs typeface="Arial Black"/>
              </a:rPr>
              <a:t>o</a:t>
            </a:r>
            <a:r>
              <a:rPr sz="1400" spc="-5" dirty="0">
                <a:latin typeface="Arial Black"/>
                <a:cs typeface="Arial Black"/>
              </a:rPr>
              <a:t>t</a:t>
            </a:r>
            <a:r>
              <a:rPr sz="1400" spc="5" dirty="0">
                <a:latin typeface="Arial Black"/>
                <a:cs typeface="Arial Black"/>
              </a:rPr>
              <a:t>r</a:t>
            </a:r>
            <a:r>
              <a:rPr sz="1400" spc="-5" dirty="0">
                <a:latin typeface="Arial Black"/>
                <a:cs typeface="Arial Black"/>
              </a:rPr>
              <a:t>e</a:t>
            </a:r>
            <a:r>
              <a:rPr sz="1400" spc="5" dirty="0">
                <a:latin typeface="Arial Black"/>
                <a:cs typeface="Arial Black"/>
              </a:rPr>
              <a:t>m</a:t>
            </a:r>
            <a:r>
              <a:rPr sz="1400" spc="-5" dirty="0">
                <a:latin typeface="Arial Black"/>
                <a:cs typeface="Arial Black"/>
              </a:rPr>
              <a:t>o</a:t>
            </a:r>
            <a:r>
              <a:rPr sz="1400" spc="5" dirty="0">
                <a:latin typeface="Arial Black"/>
                <a:cs typeface="Arial Black"/>
              </a:rPr>
              <a:t>r</a:t>
            </a:r>
            <a:r>
              <a:rPr sz="1400" spc="-10" dirty="0">
                <a:latin typeface="Arial Black"/>
                <a:cs typeface="Arial Black"/>
              </a:rPr>
              <a:t>i</a:t>
            </a:r>
            <a:r>
              <a:rPr sz="1400" dirty="0">
                <a:latin typeface="Arial Black"/>
                <a:cs typeface="Arial Black"/>
              </a:rPr>
              <a:t>ne  </a:t>
            </a:r>
            <a:r>
              <a:rPr sz="1400" spc="-5" dirty="0">
                <a:latin typeface="Arial Black"/>
                <a:cs typeface="Arial Black"/>
              </a:rPr>
              <a:t>Pirenzepine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72880" y="1674223"/>
            <a:ext cx="2132330" cy="35623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24130" algn="ctr">
              <a:lnSpc>
                <a:spcPct val="100000"/>
              </a:lnSpc>
              <a:spcBef>
                <a:spcPts val="985"/>
              </a:spcBef>
            </a:pP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M</a:t>
            </a:r>
            <a:r>
              <a:rPr sz="1800" spc="-4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0000"/>
                </a:solidFill>
                <a:latin typeface="Arial Black"/>
                <a:cs typeface="Arial Black"/>
              </a:rPr>
              <a:t>3</a:t>
            </a:r>
            <a:endParaRPr sz="1200">
              <a:latin typeface="Arial Black"/>
              <a:cs typeface="Arial Black"/>
            </a:endParaRPr>
          </a:p>
          <a:p>
            <a:pPr marL="38100" marR="30480">
              <a:lnSpc>
                <a:spcPct val="115700"/>
              </a:lnSpc>
              <a:spcBef>
                <a:spcPts val="425"/>
              </a:spcBef>
            </a:pPr>
            <a:r>
              <a:rPr sz="1400" dirty="0">
                <a:latin typeface="Arial Black"/>
                <a:cs typeface="Arial Black"/>
              </a:rPr>
              <a:t>SMs </a:t>
            </a:r>
            <a:r>
              <a:rPr sz="1400" spc="-5" dirty="0">
                <a:latin typeface="Arial Black"/>
                <a:cs typeface="Arial Black"/>
              </a:rPr>
              <a:t>of Viscera, Eye,  exocrine glands </a:t>
            </a:r>
            <a:r>
              <a:rPr sz="1400" dirty="0">
                <a:latin typeface="Arial Black"/>
                <a:cs typeface="Arial Black"/>
              </a:rPr>
              <a:t>and  </a:t>
            </a:r>
            <a:r>
              <a:rPr sz="1400" spc="-5" dirty="0">
                <a:latin typeface="Arial Black"/>
                <a:cs typeface="Arial Black"/>
              </a:rPr>
              <a:t>endothelium  Visceral </a:t>
            </a:r>
            <a:r>
              <a:rPr sz="1400" dirty="0">
                <a:latin typeface="Arial Black"/>
                <a:cs typeface="Arial Black"/>
              </a:rPr>
              <a:t>SM  </a:t>
            </a:r>
            <a:r>
              <a:rPr sz="1400" spc="-5" dirty="0">
                <a:latin typeface="Arial Black"/>
                <a:cs typeface="Arial Black"/>
              </a:rPr>
              <a:t>contraction,  glandular</a:t>
            </a:r>
            <a:r>
              <a:rPr sz="1400" spc="-45" dirty="0">
                <a:latin typeface="Arial Black"/>
                <a:cs typeface="Arial Black"/>
              </a:rPr>
              <a:t> </a:t>
            </a:r>
            <a:r>
              <a:rPr sz="1400" spc="-5" dirty="0">
                <a:latin typeface="Arial Black"/>
                <a:cs typeface="Arial Black"/>
              </a:rPr>
              <a:t>secretions,</a:t>
            </a:r>
            <a:endParaRPr sz="1400">
              <a:latin typeface="Arial Black"/>
              <a:cs typeface="Arial Black"/>
            </a:endParaRPr>
          </a:p>
          <a:p>
            <a:pPr marL="38100" marR="118110" indent="58419">
              <a:lnSpc>
                <a:spcPct val="117900"/>
              </a:lnSpc>
            </a:pPr>
            <a:r>
              <a:rPr sz="1400" spc="-5" dirty="0">
                <a:latin typeface="Arial Black"/>
                <a:cs typeface="Arial Black"/>
              </a:rPr>
              <a:t>Constriction of  pupil, contraction of  Cilliary muscle</a:t>
            </a:r>
            <a:r>
              <a:rPr sz="1400" spc="-25" dirty="0">
                <a:latin typeface="Arial Black"/>
                <a:cs typeface="Arial Black"/>
              </a:rPr>
              <a:t> </a:t>
            </a:r>
            <a:r>
              <a:rPr sz="1400" spc="-5" dirty="0">
                <a:latin typeface="Arial Black"/>
                <a:cs typeface="Arial Black"/>
              </a:rPr>
              <a:t>and</a:t>
            </a:r>
            <a:endParaRPr sz="140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  <a:spcBef>
                <a:spcPts val="310"/>
              </a:spcBef>
            </a:pPr>
            <a:r>
              <a:rPr sz="1400" spc="-5" dirty="0">
                <a:latin typeface="Arial Black"/>
                <a:cs typeface="Arial Black"/>
              </a:rPr>
              <a:t>vasodilatation</a:t>
            </a:r>
            <a:r>
              <a:rPr sz="1400" spc="-3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(EDRF</a:t>
            </a:r>
            <a:endParaRPr sz="1400">
              <a:latin typeface="Arial Black"/>
              <a:cs typeface="Arial Black"/>
            </a:endParaRPr>
          </a:p>
          <a:p>
            <a:pPr marL="38100" marR="859790">
              <a:lnSpc>
                <a:spcPts val="2400"/>
              </a:lnSpc>
              <a:spcBef>
                <a:spcPts val="180"/>
              </a:spcBef>
            </a:pPr>
            <a:r>
              <a:rPr sz="2100" spc="-705" baseline="15873" dirty="0">
                <a:latin typeface="Arial Black"/>
                <a:cs typeface="Arial Black"/>
              </a:rPr>
              <a:t>-</a:t>
            </a:r>
            <a:r>
              <a:rPr sz="1400" spc="-160" dirty="0">
                <a:latin typeface="Arial Black"/>
                <a:cs typeface="Arial Black"/>
              </a:rPr>
              <a:t>B</a:t>
            </a:r>
            <a:r>
              <a:rPr sz="2100" spc="-1514" baseline="15873" dirty="0">
                <a:latin typeface="Arial Black"/>
                <a:cs typeface="Arial Black"/>
              </a:rPr>
              <a:t>N</a:t>
            </a:r>
            <a:r>
              <a:rPr sz="1400" spc="-5" dirty="0">
                <a:latin typeface="Arial Black"/>
                <a:cs typeface="Arial Black"/>
              </a:rPr>
              <a:t>e</a:t>
            </a:r>
            <a:r>
              <a:rPr sz="1400" spc="-545" dirty="0">
                <a:latin typeface="Arial Black"/>
                <a:cs typeface="Arial Black"/>
              </a:rPr>
              <a:t>t</a:t>
            </a:r>
            <a:r>
              <a:rPr sz="2100" spc="-930" baseline="15873" dirty="0">
                <a:latin typeface="Arial Black"/>
                <a:cs typeface="Arial Black"/>
              </a:rPr>
              <a:t>O</a:t>
            </a:r>
            <a:r>
              <a:rPr sz="1400" spc="-325" dirty="0">
                <a:latin typeface="Arial Black"/>
                <a:cs typeface="Arial Black"/>
              </a:rPr>
              <a:t>h</a:t>
            </a:r>
            <a:r>
              <a:rPr sz="2100" spc="-330" baseline="15873" dirty="0">
                <a:latin typeface="Arial Black"/>
                <a:cs typeface="Arial Black"/>
              </a:rPr>
              <a:t>)</a:t>
            </a:r>
            <a:r>
              <a:rPr sz="1400" spc="-5" dirty="0">
                <a:latin typeface="Arial Black"/>
                <a:cs typeface="Arial Black"/>
              </a:rPr>
              <a:t>a</a:t>
            </a:r>
            <a:r>
              <a:rPr sz="1400" dirty="0">
                <a:latin typeface="Arial Black"/>
                <a:cs typeface="Arial Black"/>
              </a:rPr>
              <a:t>n</a:t>
            </a:r>
            <a:r>
              <a:rPr sz="1400" spc="-5" dirty="0">
                <a:latin typeface="Arial Black"/>
                <a:cs typeface="Arial Black"/>
              </a:rPr>
              <a:t>e</a:t>
            </a:r>
            <a:r>
              <a:rPr sz="1400" dirty="0">
                <a:latin typeface="Arial Black"/>
                <a:cs typeface="Arial Black"/>
              </a:rPr>
              <a:t>ch</a:t>
            </a:r>
            <a:r>
              <a:rPr sz="1400" spc="-5" dirty="0">
                <a:latin typeface="Arial Black"/>
                <a:cs typeface="Arial Black"/>
              </a:rPr>
              <a:t>o</a:t>
            </a:r>
            <a:r>
              <a:rPr sz="1400" dirty="0">
                <a:latin typeface="Arial Black"/>
                <a:cs typeface="Arial Black"/>
              </a:rPr>
              <a:t>l  </a:t>
            </a:r>
            <a:r>
              <a:rPr sz="1400" spc="-5" dirty="0">
                <a:latin typeface="Arial Black"/>
                <a:cs typeface="Arial Black"/>
              </a:rPr>
              <a:t>Darifenacin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70429" y="5515609"/>
            <a:ext cx="11334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Black"/>
                <a:cs typeface="Arial Black"/>
              </a:rPr>
              <a:t>Transducer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85540" y="5477510"/>
            <a:ext cx="1981835" cy="7797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400" dirty="0">
                <a:latin typeface="Arial Black"/>
                <a:cs typeface="Arial Black"/>
              </a:rPr>
              <a:t>IP3/DAG </a:t>
            </a:r>
            <a:r>
              <a:rPr sz="1400" spc="-5" dirty="0">
                <a:latin typeface="Arial Black"/>
                <a:cs typeface="Arial Black"/>
              </a:rPr>
              <a:t>and</a:t>
            </a:r>
            <a:r>
              <a:rPr sz="1400" spc="-2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PLA2</a:t>
            </a:r>
            <a:endParaRPr sz="1400">
              <a:latin typeface="Arial Black"/>
              <a:cs typeface="Arial Black"/>
            </a:endParaRPr>
          </a:p>
          <a:p>
            <a:pPr marL="12700" marR="5080">
              <a:lnSpc>
                <a:spcPct val="117900"/>
              </a:lnSpc>
            </a:pPr>
            <a:r>
              <a:rPr sz="1400" spc="-5" dirty="0">
                <a:latin typeface="Arial Black"/>
                <a:cs typeface="Arial Black"/>
              </a:rPr>
              <a:t>increase </a:t>
            </a:r>
            <a:r>
              <a:rPr sz="1400" dirty="0">
                <a:latin typeface="Arial Black"/>
                <a:cs typeface="Arial Black"/>
              </a:rPr>
              <a:t>– </a:t>
            </a:r>
            <a:r>
              <a:rPr sz="1400" spc="-5" dirty="0">
                <a:latin typeface="Arial Black"/>
                <a:cs typeface="Arial Black"/>
              </a:rPr>
              <a:t>Ca++</a:t>
            </a:r>
            <a:r>
              <a:rPr sz="1400" spc="-5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and  PG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12840" y="4601209"/>
            <a:ext cx="2367915" cy="140462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-5" dirty="0">
                <a:latin typeface="Arial Black"/>
                <a:cs typeface="Arial Black"/>
              </a:rPr>
              <a:t>Methacholine</a:t>
            </a:r>
            <a:endParaRPr sz="1400">
              <a:latin typeface="Arial Black"/>
              <a:cs typeface="Arial Black"/>
            </a:endParaRPr>
          </a:p>
          <a:p>
            <a:pPr marL="12700" marR="654685">
              <a:lnSpc>
                <a:spcPct val="117900"/>
              </a:lnSpc>
              <a:spcBef>
                <a:spcPts val="420"/>
              </a:spcBef>
            </a:pPr>
            <a:r>
              <a:rPr sz="1400" spc="-5" dirty="0">
                <a:latin typeface="Arial Black"/>
                <a:cs typeface="Arial Black"/>
              </a:rPr>
              <a:t>Methoctramine</a:t>
            </a:r>
            <a:r>
              <a:rPr sz="1400" spc="-4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&amp;  </a:t>
            </a:r>
            <a:r>
              <a:rPr sz="1400" spc="-5" dirty="0">
                <a:latin typeface="Arial Black"/>
                <a:cs typeface="Arial Black"/>
              </a:rPr>
              <a:t>Triptramine</a:t>
            </a:r>
            <a:endParaRPr sz="1400">
              <a:latin typeface="Arial Black"/>
              <a:cs typeface="Arial Black"/>
            </a:endParaRPr>
          </a:p>
          <a:p>
            <a:pPr marL="12700" marR="5080">
              <a:lnSpc>
                <a:spcPct val="117900"/>
              </a:lnSpc>
              <a:spcBef>
                <a:spcPts val="114"/>
              </a:spcBef>
            </a:pPr>
            <a:r>
              <a:rPr sz="1400" dirty="0">
                <a:latin typeface="Arial Black"/>
                <a:cs typeface="Arial Black"/>
              </a:rPr>
              <a:t>K+ </a:t>
            </a:r>
            <a:r>
              <a:rPr sz="1400" spc="-5" dirty="0">
                <a:latin typeface="Arial Black"/>
                <a:cs typeface="Arial Black"/>
              </a:rPr>
              <a:t>channel opening and  decresed</a:t>
            </a:r>
            <a:r>
              <a:rPr sz="1400" spc="-10" dirty="0">
                <a:latin typeface="Arial Black"/>
                <a:cs typeface="Arial Black"/>
              </a:rPr>
              <a:t> </a:t>
            </a:r>
            <a:r>
              <a:rPr sz="1400" spc="-5" dirty="0">
                <a:latin typeface="Arial Black"/>
                <a:cs typeface="Arial Black"/>
              </a:rPr>
              <a:t>cAMP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98280" y="5477510"/>
            <a:ext cx="1981200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100"/>
              </a:spcBef>
            </a:pPr>
            <a:r>
              <a:rPr sz="1400" dirty="0">
                <a:latin typeface="Arial Black"/>
                <a:cs typeface="Arial Black"/>
              </a:rPr>
              <a:t>IP3/DAG </a:t>
            </a:r>
            <a:r>
              <a:rPr sz="1400" spc="-5" dirty="0">
                <a:latin typeface="Arial Black"/>
                <a:cs typeface="Arial Black"/>
              </a:rPr>
              <a:t>and  increase </a:t>
            </a:r>
            <a:r>
              <a:rPr sz="1400" dirty="0">
                <a:latin typeface="Arial Black"/>
                <a:cs typeface="Arial Black"/>
              </a:rPr>
              <a:t>– </a:t>
            </a:r>
            <a:r>
              <a:rPr sz="1400" spc="-5" dirty="0">
                <a:latin typeface="Arial Black"/>
                <a:cs typeface="Arial Black"/>
              </a:rPr>
              <a:t>Ca++ and  </a:t>
            </a:r>
            <a:r>
              <a:rPr sz="1400" dirty="0">
                <a:latin typeface="Arial Black"/>
                <a:cs typeface="Arial Black"/>
              </a:rPr>
              <a:t>PG</a:t>
            </a:r>
            <a:r>
              <a:rPr sz="1400" spc="-15" dirty="0">
                <a:latin typeface="Arial Black"/>
                <a:cs typeface="Arial Black"/>
              </a:rPr>
              <a:t> </a:t>
            </a:r>
            <a:r>
              <a:rPr sz="1400" spc="-5" dirty="0">
                <a:latin typeface="Arial Black"/>
                <a:cs typeface="Arial Black"/>
              </a:rPr>
              <a:t>synthesis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5879" y="929640"/>
            <a:ext cx="76714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90" dirty="0"/>
              <a:t>Acetylcholine </a:t>
            </a:r>
            <a:r>
              <a:rPr sz="4000" spc="-100" dirty="0"/>
              <a:t>(cholinergic</a:t>
            </a:r>
            <a:r>
              <a:rPr sz="4000" spc="-555" dirty="0"/>
              <a:t> </a:t>
            </a:r>
            <a:r>
              <a:rPr sz="4000" spc="-120" dirty="0"/>
              <a:t>receptors)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710940" y="1549400"/>
            <a:ext cx="55556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Arial"/>
                <a:cs typeface="Arial"/>
              </a:rPr>
              <a:t>– </a:t>
            </a:r>
            <a:r>
              <a:rPr sz="4400" b="1" spc="-285" dirty="0">
                <a:latin typeface="Arial"/>
                <a:cs typeface="Arial"/>
              </a:rPr>
              <a:t>Muscarinic</a:t>
            </a:r>
            <a:r>
              <a:rPr sz="4400" b="1" spc="-710" dirty="0">
                <a:latin typeface="Arial"/>
                <a:cs typeface="Arial"/>
              </a:rPr>
              <a:t> </a:t>
            </a:r>
            <a:r>
              <a:rPr sz="4400" b="1" spc="-270" dirty="0">
                <a:latin typeface="Arial"/>
                <a:cs typeface="Arial"/>
              </a:rPr>
              <a:t>Receptors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9429" y="3602990"/>
            <a:ext cx="2146300" cy="2713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2800" spc="105" dirty="0">
                <a:solidFill>
                  <a:srgbClr val="FF0000"/>
                </a:solidFill>
                <a:latin typeface="Arial Black"/>
                <a:cs typeface="Arial Black"/>
              </a:rPr>
              <a:t>M1</a:t>
            </a:r>
            <a:endParaRPr sz="2800">
              <a:latin typeface="Arial Black"/>
              <a:cs typeface="Arial Black"/>
            </a:endParaRPr>
          </a:p>
          <a:p>
            <a:pPr marL="173990" marR="167005" algn="ctr">
              <a:lnSpc>
                <a:spcPct val="117300"/>
              </a:lnSpc>
              <a:spcBef>
                <a:spcPts val="2055"/>
              </a:spcBef>
            </a:pPr>
            <a:r>
              <a:rPr sz="2800" spc="220" dirty="0">
                <a:latin typeface="Arial Black"/>
                <a:cs typeface="Arial Black"/>
              </a:rPr>
              <a:t>G</a:t>
            </a:r>
            <a:r>
              <a:rPr sz="2800" spc="215" dirty="0">
                <a:latin typeface="Arial Black"/>
                <a:cs typeface="Arial Black"/>
              </a:rPr>
              <a:t>an</a:t>
            </a:r>
            <a:r>
              <a:rPr sz="2800" spc="210" dirty="0">
                <a:latin typeface="Arial Black"/>
                <a:cs typeface="Arial Black"/>
              </a:rPr>
              <a:t>g</a:t>
            </a:r>
            <a:r>
              <a:rPr sz="2800" spc="235" dirty="0">
                <a:latin typeface="Arial Black"/>
                <a:cs typeface="Arial Black"/>
              </a:rPr>
              <a:t>l</a:t>
            </a:r>
            <a:r>
              <a:rPr sz="2800" spc="220" dirty="0">
                <a:latin typeface="Arial Black"/>
                <a:cs typeface="Arial Black"/>
              </a:rPr>
              <a:t>i</a:t>
            </a:r>
            <a:r>
              <a:rPr sz="2800" spc="215" dirty="0">
                <a:latin typeface="Arial Black"/>
                <a:cs typeface="Arial Black"/>
              </a:rPr>
              <a:t>a</a:t>
            </a:r>
            <a:r>
              <a:rPr sz="2800" dirty="0">
                <a:latin typeface="Arial Black"/>
                <a:cs typeface="Arial Black"/>
              </a:rPr>
              <a:t>,  </a:t>
            </a:r>
            <a:r>
              <a:rPr sz="2800" spc="185" dirty="0">
                <a:latin typeface="Arial Black"/>
                <a:cs typeface="Arial Black"/>
              </a:rPr>
              <a:t>gastric</a:t>
            </a:r>
            <a:endParaRPr sz="2800">
              <a:latin typeface="Arial Black"/>
              <a:cs typeface="Arial Black"/>
            </a:endParaRPr>
          </a:p>
          <a:p>
            <a:pPr marL="12700" marR="5080" algn="ctr">
              <a:lnSpc>
                <a:spcPts val="3940"/>
              </a:lnSpc>
              <a:spcBef>
                <a:spcPts val="220"/>
              </a:spcBef>
            </a:pPr>
            <a:r>
              <a:rPr sz="2800" spc="170" dirty="0">
                <a:latin typeface="Arial Black"/>
                <a:cs typeface="Arial Black"/>
              </a:rPr>
              <a:t>gland </a:t>
            </a:r>
            <a:r>
              <a:rPr sz="2800" spc="140" dirty="0">
                <a:latin typeface="Arial Black"/>
                <a:cs typeface="Arial Black"/>
              </a:rPr>
              <a:t>and  </a:t>
            </a:r>
            <a:r>
              <a:rPr sz="2800" spc="145" dirty="0">
                <a:latin typeface="Arial Black"/>
                <a:cs typeface="Arial Black"/>
              </a:rPr>
              <a:t>CNS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8320" y="3602990"/>
            <a:ext cx="2519680" cy="230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2800" spc="110" dirty="0">
                <a:solidFill>
                  <a:srgbClr val="FF0000"/>
                </a:solidFill>
                <a:latin typeface="Arial Black"/>
                <a:cs typeface="Arial Black"/>
              </a:rPr>
              <a:t>M2</a:t>
            </a:r>
            <a:endParaRPr sz="2800">
              <a:latin typeface="Arial Black"/>
              <a:cs typeface="Arial Black"/>
            </a:endParaRPr>
          </a:p>
          <a:p>
            <a:pPr marL="2540" algn="ctr">
              <a:lnSpc>
                <a:spcPct val="100000"/>
              </a:lnSpc>
              <a:spcBef>
                <a:spcPts val="2640"/>
              </a:spcBef>
            </a:pPr>
            <a:r>
              <a:rPr sz="2800" spc="170" dirty="0">
                <a:latin typeface="Arial Black"/>
                <a:cs typeface="Arial Black"/>
              </a:rPr>
              <a:t>Heart</a:t>
            </a:r>
            <a:endParaRPr sz="2800">
              <a:latin typeface="Arial Black"/>
              <a:cs typeface="Arial Black"/>
            </a:endParaRPr>
          </a:p>
          <a:p>
            <a:pPr marL="12700" marR="5080" algn="ctr">
              <a:lnSpc>
                <a:spcPct val="117300"/>
              </a:lnSpc>
              <a:spcBef>
                <a:spcPts val="685"/>
              </a:spcBef>
            </a:pPr>
            <a:r>
              <a:rPr sz="2800" spc="215" dirty="0">
                <a:latin typeface="Arial Black"/>
                <a:cs typeface="Arial Black"/>
              </a:rPr>
              <a:t>Cho</a:t>
            </a:r>
            <a:r>
              <a:rPr sz="2800" spc="220" dirty="0">
                <a:latin typeface="Arial Black"/>
                <a:cs typeface="Arial Black"/>
              </a:rPr>
              <a:t>l</a:t>
            </a:r>
            <a:r>
              <a:rPr sz="2800" spc="235" dirty="0">
                <a:latin typeface="Arial Black"/>
                <a:cs typeface="Arial Black"/>
              </a:rPr>
              <a:t>i</a:t>
            </a:r>
            <a:r>
              <a:rPr sz="2800" spc="215" dirty="0">
                <a:latin typeface="Arial Black"/>
                <a:cs typeface="Arial Black"/>
              </a:rPr>
              <a:t>n</a:t>
            </a:r>
            <a:r>
              <a:rPr sz="2800" spc="210" dirty="0">
                <a:latin typeface="Arial Black"/>
                <a:cs typeface="Arial Black"/>
              </a:rPr>
              <a:t>e</a:t>
            </a:r>
            <a:r>
              <a:rPr sz="2800" spc="220" dirty="0">
                <a:latin typeface="Arial Black"/>
                <a:cs typeface="Arial Black"/>
              </a:rPr>
              <a:t>r</a:t>
            </a:r>
            <a:r>
              <a:rPr sz="2800" spc="210" dirty="0">
                <a:latin typeface="Arial Black"/>
                <a:cs typeface="Arial Black"/>
              </a:rPr>
              <a:t>g</a:t>
            </a:r>
            <a:r>
              <a:rPr sz="2800" spc="235" dirty="0">
                <a:latin typeface="Arial Black"/>
                <a:cs typeface="Arial Black"/>
              </a:rPr>
              <a:t>i</a:t>
            </a:r>
            <a:r>
              <a:rPr sz="2800" dirty="0">
                <a:latin typeface="Arial Black"/>
                <a:cs typeface="Arial Black"/>
              </a:rPr>
              <a:t>c  </a:t>
            </a:r>
            <a:r>
              <a:rPr sz="2800" spc="175" dirty="0">
                <a:latin typeface="Arial Black"/>
                <a:cs typeface="Arial Black"/>
              </a:rPr>
              <a:t>Nerves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53909" y="3602990"/>
            <a:ext cx="3775075" cy="2213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2800" spc="110" dirty="0">
                <a:solidFill>
                  <a:srgbClr val="FF0000"/>
                </a:solidFill>
                <a:latin typeface="Arial Black"/>
                <a:cs typeface="Arial Black"/>
              </a:rPr>
              <a:t>M3</a:t>
            </a:r>
            <a:endParaRPr sz="2800">
              <a:latin typeface="Arial Black"/>
              <a:cs typeface="Arial Black"/>
            </a:endParaRPr>
          </a:p>
          <a:p>
            <a:pPr marL="12065" marR="5080" indent="1905" algn="ctr">
              <a:lnSpc>
                <a:spcPct val="117100"/>
              </a:lnSpc>
              <a:spcBef>
                <a:spcPts val="2065"/>
              </a:spcBef>
            </a:pPr>
            <a:r>
              <a:rPr sz="2800" spc="185" dirty="0">
                <a:latin typeface="Arial Black"/>
                <a:cs typeface="Arial Black"/>
              </a:rPr>
              <a:t>Visceral </a:t>
            </a:r>
            <a:r>
              <a:rPr sz="2800" spc="180" dirty="0">
                <a:latin typeface="Arial Black"/>
                <a:cs typeface="Arial Black"/>
              </a:rPr>
              <a:t>Smooth  </a:t>
            </a:r>
            <a:r>
              <a:rPr sz="2800" spc="185" dirty="0">
                <a:latin typeface="Arial Black"/>
                <a:cs typeface="Arial Black"/>
              </a:rPr>
              <a:t>Muscles, </a:t>
            </a:r>
            <a:r>
              <a:rPr sz="2800" spc="165" dirty="0">
                <a:latin typeface="Arial Black"/>
                <a:cs typeface="Arial Black"/>
              </a:rPr>
              <a:t>Iris </a:t>
            </a:r>
            <a:r>
              <a:rPr sz="2800" spc="140" dirty="0">
                <a:latin typeface="Arial Black"/>
                <a:cs typeface="Arial Black"/>
              </a:rPr>
              <a:t>and  </a:t>
            </a:r>
            <a:r>
              <a:rPr sz="2800" spc="190" dirty="0">
                <a:latin typeface="Arial Black"/>
                <a:cs typeface="Arial Black"/>
              </a:rPr>
              <a:t>cilliary</a:t>
            </a:r>
            <a:r>
              <a:rPr sz="2800" spc="415" dirty="0">
                <a:latin typeface="Arial Black"/>
                <a:cs typeface="Arial Black"/>
              </a:rPr>
              <a:t> </a:t>
            </a:r>
            <a:r>
              <a:rPr sz="2800" spc="180" dirty="0">
                <a:latin typeface="Arial Black"/>
                <a:cs typeface="Arial Black"/>
              </a:rPr>
              <a:t>muscle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6920" y="2997200"/>
            <a:ext cx="68510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Selectively stimulated by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Muscarine </a:t>
            </a:r>
            <a:r>
              <a:rPr sz="2000" dirty="0">
                <a:latin typeface="Arial"/>
                <a:cs typeface="Arial"/>
              </a:rPr>
              <a:t>and blocked by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Atropine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369" y="1244600"/>
            <a:ext cx="48609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0" dirty="0"/>
              <a:t>Nicotinic </a:t>
            </a:r>
            <a:r>
              <a:rPr sz="4000" spc="-125" dirty="0"/>
              <a:t>(N)</a:t>
            </a:r>
            <a:r>
              <a:rPr sz="4000" spc="-645" dirty="0"/>
              <a:t> </a:t>
            </a:r>
            <a:r>
              <a:rPr sz="4000" spc="-185" dirty="0"/>
              <a:t>Receptors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369" y="4107179"/>
            <a:ext cx="180340" cy="556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450" spc="10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3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3369" y="5124450"/>
            <a:ext cx="180340" cy="556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450" spc="10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3369" y="2641600"/>
            <a:ext cx="9799955" cy="29794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825500" marR="377190" indent="-812800">
              <a:lnSpc>
                <a:spcPct val="90000"/>
              </a:lnSpc>
              <a:spcBef>
                <a:spcPts val="434"/>
              </a:spcBef>
              <a:buClr>
                <a:srgbClr val="1186C2"/>
              </a:buClr>
              <a:buSzPct val="144642"/>
              <a:buFont typeface="Arial"/>
              <a:buChar char="•"/>
              <a:tabLst>
                <a:tab pos="824865" algn="l"/>
                <a:tab pos="825500" algn="l"/>
              </a:tabLst>
            </a:pPr>
            <a:r>
              <a:rPr sz="2800" b="1" spc="-125" dirty="0">
                <a:solidFill>
                  <a:srgbClr val="006FBF"/>
                </a:solidFill>
                <a:latin typeface="Arial"/>
                <a:cs typeface="Arial"/>
              </a:rPr>
              <a:t>Nicotinic</a:t>
            </a:r>
            <a:r>
              <a:rPr sz="2800" b="1" spc="-21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800" b="1" spc="-155" dirty="0">
                <a:solidFill>
                  <a:srgbClr val="006FBF"/>
                </a:solidFill>
                <a:latin typeface="Arial"/>
                <a:cs typeface="Arial"/>
              </a:rPr>
              <a:t>receptors:</a:t>
            </a:r>
            <a:r>
              <a:rPr sz="2800" b="1" spc="-19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nicotinic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actions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20" dirty="0">
                <a:latin typeface="Arial"/>
                <a:cs typeface="Arial"/>
              </a:rPr>
              <a:t>of</a:t>
            </a:r>
            <a:r>
              <a:rPr sz="2800" spc="-345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ACh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are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those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30" dirty="0">
                <a:latin typeface="Arial"/>
                <a:cs typeface="Arial"/>
              </a:rPr>
              <a:t>that  </a:t>
            </a:r>
            <a:r>
              <a:rPr sz="2800" spc="-155" dirty="0">
                <a:latin typeface="Arial"/>
                <a:cs typeface="Arial"/>
              </a:rPr>
              <a:t>can </a:t>
            </a:r>
            <a:r>
              <a:rPr sz="2800" spc="-114" dirty="0">
                <a:latin typeface="Arial"/>
                <a:cs typeface="Arial"/>
              </a:rPr>
              <a:t>be </a:t>
            </a:r>
            <a:r>
              <a:rPr sz="2800" spc="-90" dirty="0">
                <a:latin typeface="Arial"/>
                <a:cs typeface="Arial"/>
              </a:rPr>
              <a:t>reproduced </a:t>
            </a:r>
            <a:r>
              <a:rPr sz="2800" spc="-65" dirty="0">
                <a:latin typeface="Arial"/>
                <a:cs typeface="Arial"/>
              </a:rPr>
              <a:t>by </a:t>
            </a:r>
            <a:r>
              <a:rPr sz="2800" spc="-20" dirty="0">
                <a:latin typeface="Arial"/>
                <a:cs typeface="Arial"/>
              </a:rPr>
              <a:t>the </a:t>
            </a:r>
            <a:r>
              <a:rPr sz="2800" spc="-35" dirty="0">
                <a:latin typeface="Arial"/>
                <a:cs typeface="Arial"/>
              </a:rPr>
              <a:t>injection </a:t>
            </a:r>
            <a:r>
              <a:rPr sz="2800" spc="20" dirty="0">
                <a:latin typeface="Arial"/>
                <a:cs typeface="Arial"/>
              </a:rPr>
              <a:t>of </a:t>
            </a:r>
            <a:r>
              <a:rPr sz="2800" spc="-45" dirty="0">
                <a:solidFill>
                  <a:srgbClr val="33CCFF"/>
                </a:solidFill>
                <a:latin typeface="Arial"/>
                <a:cs typeface="Arial"/>
              </a:rPr>
              <a:t>Nicotine </a:t>
            </a:r>
            <a:r>
              <a:rPr sz="2800" spc="-70" dirty="0">
                <a:solidFill>
                  <a:srgbClr val="33CCFF"/>
                </a:solidFill>
                <a:latin typeface="Arial"/>
                <a:cs typeface="Arial"/>
              </a:rPr>
              <a:t>(Nicotiana  </a:t>
            </a:r>
            <a:r>
              <a:rPr sz="2800" spc="-95" dirty="0">
                <a:solidFill>
                  <a:srgbClr val="33CCFF"/>
                </a:solidFill>
                <a:latin typeface="Arial"/>
                <a:cs typeface="Arial"/>
              </a:rPr>
              <a:t>tabacum)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ts val="2830"/>
              </a:lnSpc>
              <a:buClr>
                <a:srgbClr val="1186C2"/>
              </a:buClr>
              <a:buSzPct val="145000"/>
              <a:buChar char="–"/>
              <a:tabLst>
                <a:tab pos="755650" algn="l"/>
              </a:tabLst>
            </a:pPr>
            <a:r>
              <a:rPr sz="2000" spc="-155" dirty="0">
                <a:latin typeface="Arial"/>
                <a:cs typeface="Arial"/>
              </a:rPr>
              <a:t>Can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be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blocked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by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tubocurarine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and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hexamethonium</a:t>
            </a:r>
            <a:endParaRPr sz="2000">
              <a:latin typeface="Arial"/>
              <a:cs typeface="Arial"/>
            </a:endParaRPr>
          </a:p>
          <a:p>
            <a:pPr marL="825500">
              <a:lnSpc>
                <a:spcPts val="2560"/>
              </a:lnSpc>
              <a:spcBef>
                <a:spcPts val="130"/>
              </a:spcBef>
            </a:pPr>
            <a:r>
              <a:rPr sz="2400" spc="-60" dirty="0">
                <a:latin typeface="Arial"/>
                <a:cs typeface="Arial"/>
              </a:rPr>
              <a:t>Ligand-gated </a:t>
            </a:r>
            <a:r>
              <a:rPr sz="2400" spc="-40" dirty="0">
                <a:latin typeface="Arial"/>
                <a:cs typeface="Arial"/>
              </a:rPr>
              <a:t>ion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channels</a:t>
            </a:r>
            <a:endParaRPr sz="2400">
              <a:latin typeface="Arial"/>
              <a:cs typeface="Arial"/>
            </a:endParaRPr>
          </a:p>
          <a:p>
            <a:pPr marL="805180" marR="5080" lvl="1" indent="-335280">
              <a:lnSpc>
                <a:spcPct val="83700"/>
              </a:lnSpc>
              <a:spcBef>
                <a:spcPts val="245"/>
              </a:spcBef>
              <a:buClr>
                <a:srgbClr val="1186C2"/>
              </a:buClr>
              <a:buSzPct val="145000"/>
              <a:buChar char="–"/>
              <a:tabLst>
                <a:tab pos="755650" algn="l"/>
              </a:tabLst>
            </a:pPr>
            <a:r>
              <a:rPr sz="2000" spc="-30" dirty="0">
                <a:latin typeface="Arial"/>
                <a:cs typeface="Arial"/>
              </a:rPr>
              <a:t>activation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results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in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a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rapid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increase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in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cellular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permeability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to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Na+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and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Ca++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resulting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-  </a:t>
            </a:r>
            <a:r>
              <a:rPr sz="2000" spc="-40" dirty="0">
                <a:latin typeface="Arial"/>
                <a:cs typeface="Arial"/>
              </a:rPr>
              <a:t>depolarization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and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initiation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of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action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potential</a:t>
            </a:r>
            <a:endParaRPr sz="2000">
              <a:latin typeface="Arial"/>
              <a:cs typeface="Arial"/>
            </a:endParaRPr>
          </a:p>
          <a:p>
            <a:pPr marL="825500">
              <a:lnSpc>
                <a:spcPct val="100000"/>
              </a:lnSpc>
              <a:spcBef>
                <a:spcPts val="310"/>
              </a:spcBef>
            </a:pPr>
            <a:r>
              <a:rPr sz="2400" spc="-140" dirty="0">
                <a:solidFill>
                  <a:srgbClr val="006FBF"/>
                </a:solidFill>
                <a:latin typeface="Arial"/>
                <a:cs typeface="Arial"/>
              </a:rPr>
              <a:t>TWO</a:t>
            </a:r>
            <a:r>
              <a:rPr sz="2400" spc="-37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006FBF"/>
                </a:solidFill>
                <a:latin typeface="Arial"/>
                <a:cs typeface="Arial"/>
              </a:rPr>
              <a:t>Types:</a:t>
            </a:r>
            <a:r>
              <a:rPr sz="2400" spc="-18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N</a:t>
            </a:r>
            <a:r>
              <a:rPr sz="2000" spc="-45" dirty="0">
                <a:latin typeface="Arial"/>
                <a:cs typeface="Arial"/>
              </a:rPr>
              <a:t>M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and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N</a:t>
            </a:r>
            <a:r>
              <a:rPr sz="2000" spc="-60" dirty="0">
                <a:latin typeface="Arial"/>
                <a:cs typeface="Arial"/>
              </a:rPr>
              <a:t>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–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based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on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location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6859" y="1244600"/>
            <a:ext cx="22713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10" dirty="0"/>
              <a:t>Question</a:t>
            </a:r>
            <a:r>
              <a:rPr sz="4000" spc="-375" dirty="0"/>
              <a:t> </a:t>
            </a:r>
            <a:r>
              <a:rPr sz="4000" spc="-520" dirty="0"/>
              <a:t>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369" y="2973070"/>
            <a:ext cx="9850755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80" dirty="0">
                <a:latin typeface="Arial"/>
                <a:cs typeface="Arial"/>
              </a:rPr>
              <a:t>A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person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is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having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severe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cholinergic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symptoms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like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AFEF"/>
                </a:solidFill>
                <a:latin typeface="Arial"/>
                <a:cs typeface="Arial"/>
              </a:rPr>
              <a:t>vomiting,</a:t>
            </a:r>
            <a:r>
              <a:rPr sz="2400" spc="-19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00AFEF"/>
                </a:solidFill>
                <a:latin typeface="Arial"/>
                <a:cs typeface="Arial"/>
              </a:rPr>
              <a:t>salivation</a:t>
            </a:r>
            <a:r>
              <a:rPr sz="2400" spc="-19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00AFEF"/>
                </a:solidFill>
                <a:latin typeface="Arial"/>
                <a:cs typeface="Arial"/>
              </a:rPr>
              <a:t>and  </a:t>
            </a:r>
            <a:r>
              <a:rPr sz="2400" spc="-40" dirty="0">
                <a:solidFill>
                  <a:srgbClr val="00AFEF"/>
                </a:solidFill>
                <a:latin typeface="Arial"/>
                <a:cs typeface="Arial"/>
              </a:rPr>
              <a:t>lacrimation </a:t>
            </a:r>
            <a:r>
              <a:rPr sz="2400" spc="-45" dirty="0">
                <a:solidFill>
                  <a:srgbClr val="00AFEF"/>
                </a:solidFill>
                <a:latin typeface="Arial"/>
                <a:cs typeface="Arial"/>
              </a:rPr>
              <a:t>etc. </a:t>
            </a:r>
            <a:r>
              <a:rPr sz="2400" spc="-10" dirty="0">
                <a:solidFill>
                  <a:srgbClr val="BF0000"/>
                </a:solidFill>
                <a:latin typeface="Arial"/>
                <a:cs typeface="Arial"/>
              </a:rPr>
              <a:t>after </a:t>
            </a:r>
            <a:r>
              <a:rPr sz="2400" spc="-75" dirty="0">
                <a:latin typeface="Arial"/>
                <a:cs typeface="Arial"/>
              </a:rPr>
              <a:t>accidental </a:t>
            </a:r>
            <a:r>
              <a:rPr sz="2400" spc="-60" dirty="0">
                <a:latin typeface="Arial"/>
                <a:cs typeface="Arial"/>
              </a:rPr>
              <a:t>consumption </a:t>
            </a:r>
            <a:r>
              <a:rPr sz="2400" spc="20" dirty="0">
                <a:latin typeface="Arial"/>
                <a:cs typeface="Arial"/>
              </a:rPr>
              <a:t>of </a:t>
            </a:r>
            <a:r>
              <a:rPr sz="2400" spc="-95" dirty="0">
                <a:solidFill>
                  <a:srgbClr val="BF0000"/>
                </a:solidFill>
                <a:latin typeface="Arial"/>
                <a:cs typeface="Arial"/>
              </a:rPr>
              <a:t>poisonous </a:t>
            </a:r>
            <a:r>
              <a:rPr sz="2400" spc="-65" dirty="0">
                <a:solidFill>
                  <a:srgbClr val="00AFEF"/>
                </a:solidFill>
                <a:latin typeface="Arial"/>
                <a:cs typeface="Arial"/>
              </a:rPr>
              <a:t>mushroom. 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What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subtype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of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receptor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is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involved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mediation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of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such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reaction</a:t>
            </a:r>
            <a:endParaRPr sz="240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</a:pPr>
            <a:r>
              <a:rPr sz="2400" spc="-190" dirty="0">
                <a:latin typeface="Arial"/>
                <a:cs typeface="Arial"/>
              </a:rPr>
              <a:t>…..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315" dirty="0">
                <a:latin typeface="Arial"/>
                <a:cs typeface="Arial"/>
              </a:rPr>
              <a:t>????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90" dirty="0">
                <a:solidFill>
                  <a:srgbClr val="00AFEF"/>
                </a:solidFill>
                <a:latin typeface="Arial"/>
                <a:cs typeface="Arial"/>
              </a:rPr>
              <a:t>Answer:</a:t>
            </a:r>
            <a:r>
              <a:rPr sz="2400" spc="-18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000" b="1" spc="-9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6200" y="1244600"/>
            <a:ext cx="25723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/>
              <a:t>Question…?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369" y="2332990"/>
            <a:ext cx="95180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55" dirty="0">
                <a:solidFill>
                  <a:srgbClr val="FFBF00"/>
                </a:solidFill>
                <a:latin typeface="Arial"/>
                <a:cs typeface="Arial"/>
              </a:rPr>
              <a:t>What</a:t>
            </a:r>
            <a:r>
              <a:rPr sz="2400" spc="-20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BF00"/>
                </a:solidFill>
                <a:latin typeface="Arial"/>
                <a:cs typeface="Arial"/>
              </a:rPr>
              <a:t>side</a:t>
            </a:r>
            <a:r>
              <a:rPr sz="2400" spc="-18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BF00"/>
                </a:solidFill>
                <a:latin typeface="Arial"/>
                <a:cs typeface="Arial"/>
              </a:rPr>
              <a:t>effects</a:t>
            </a:r>
            <a:r>
              <a:rPr sz="2400" spc="-18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BF00"/>
                </a:solidFill>
                <a:latin typeface="Arial"/>
                <a:cs typeface="Arial"/>
              </a:rPr>
              <a:t>might</a:t>
            </a:r>
            <a:r>
              <a:rPr sz="2400" spc="-18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BF00"/>
                </a:solidFill>
                <a:latin typeface="Arial"/>
                <a:cs typeface="Arial"/>
              </a:rPr>
              <a:t>you</a:t>
            </a:r>
            <a:r>
              <a:rPr sz="2400" spc="-18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BF00"/>
                </a:solidFill>
                <a:latin typeface="Arial"/>
                <a:cs typeface="Arial"/>
              </a:rPr>
              <a:t>expect</a:t>
            </a:r>
            <a:r>
              <a:rPr sz="2400" spc="-19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BF00"/>
                </a:solidFill>
                <a:latin typeface="Arial"/>
                <a:cs typeface="Arial"/>
              </a:rPr>
              <a:t>to</a:t>
            </a:r>
            <a:r>
              <a:rPr sz="2400" spc="-18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FFBF00"/>
                </a:solidFill>
                <a:latin typeface="Arial"/>
                <a:cs typeface="Arial"/>
              </a:rPr>
              <a:t>see</a:t>
            </a:r>
            <a:r>
              <a:rPr sz="2400" spc="-17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BF00"/>
                </a:solidFill>
                <a:latin typeface="Arial"/>
                <a:cs typeface="Arial"/>
              </a:rPr>
              <a:t>in</a:t>
            </a:r>
            <a:r>
              <a:rPr sz="2400" spc="-19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BF00"/>
                </a:solidFill>
                <a:latin typeface="Arial"/>
                <a:cs typeface="Arial"/>
              </a:rPr>
              <a:t>a</a:t>
            </a:r>
            <a:r>
              <a:rPr sz="2400" spc="-19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BF00"/>
                </a:solidFill>
                <a:latin typeface="Arial"/>
                <a:cs typeface="Arial"/>
              </a:rPr>
              <a:t>patient</a:t>
            </a:r>
            <a:r>
              <a:rPr sz="2400" spc="-18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BF00"/>
                </a:solidFill>
                <a:latin typeface="Arial"/>
                <a:cs typeface="Arial"/>
              </a:rPr>
              <a:t>taking</a:t>
            </a:r>
            <a:r>
              <a:rPr sz="2400" spc="-19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BF00"/>
                </a:solidFill>
                <a:latin typeface="Arial"/>
                <a:cs typeface="Arial"/>
              </a:rPr>
              <a:t>a</a:t>
            </a:r>
            <a:r>
              <a:rPr sz="2400" spc="-18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BF00"/>
                </a:solidFill>
                <a:latin typeface="Arial"/>
                <a:cs typeface="Arial"/>
              </a:rPr>
              <a:t>cholinergic  </a:t>
            </a:r>
            <a:r>
              <a:rPr sz="2400" spc="-105" dirty="0">
                <a:solidFill>
                  <a:srgbClr val="FFBF00"/>
                </a:solidFill>
                <a:latin typeface="Arial"/>
                <a:cs typeface="Arial"/>
              </a:rPr>
              <a:t>drug?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3369" y="3710940"/>
            <a:ext cx="1091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90" dirty="0">
                <a:latin typeface="Arial"/>
                <a:cs typeface="Arial"/>
              </a:rPr>
              <a:t>H</a:t>
            </a:r>
            <a:r>
              <a:rPr sz="2400" spc="-30" dirty="0">
                <a:latin typeface="Arial"/>
                <a:cs typeface="Arial"/>
              </a:rPr>
              <a:t>i</a:t>
            </a:r>
            <a:r>
              <a:rPr sz="2400" spc="-80" dirty="0">
                <a:latin typeface="Arial"/>
                <a:cs typeface="Arial"/>
              </a:rPr>
              <a:t>n</a:t>
            </a:r>
            <a:r>
              <a:rPr sz="2400" spc="150" dirty="0">
                <a:latin typeface="Arial"/>
                <a:cs typeface="Arial"/>
              </a:rPr>
              <a:t>t</a:t>
            </a:r>
            <a:r>
              <a:rPr sz="2400" spc="-5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3369" y="5292090"/>
            <a:ext cx="4298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75" spc="15" baseline="-4025" dirty="0">
                <a:solidFill>
                  <a:srgbClr val="1186C2"/>
                </a:solidFill>
                <a:latin typeface="Arial"/>
                <a:cs typeface="Arial"/>
              </a:rPr>
              <a:t>• </a:t>
            </a:r>
            <a:r>
              <a:rPr sz="2400" spc="-175" dirty="0">
                <a:latin typeface="Arial"/>
                <a:cs typeface="Arial"/>
              </a:rPr>
              <a:t>= </a:t>
            </a:r>
            <a:r>
              <a:rPr sz="2400" spc="-35" dirty="0">
                <a:latin typeface="Arial"/>
                <a:cs typeface="Arial"/>
              </a:rPr>
              <a:t>“Colon-Urgent”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….Cholinergic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67150" y="3357879"/>
            <a:ext cx="1466850" cy="1099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46100" y="0"/>
            <a:ext cx="5015230" cy="6858000"/>
            <a:chOff x="546100" y="0"/>
            <a:chExt cx="5015230" cy="6858000"/>
          </a:xfrm>
        </p:grpSpPr>
        <p:sp>
          <p:nvSpPr>
            <p:cNvPr id="4" name="object 4"/>
            <p:cNvSpPr/>
            <p:nvPr/>
          </p:nvSpPr>
          <p:spPr>
            <a:xfrm>
              <a:off x="984250" y="0"/>
              <a:ext cx="1062990" cy="2778760"/>
            </a:xfrm>
            <a:custGeom>
              <a:avLst/>
              <a:gdLst/>
              <a:ahLst/>
              <a:cxnLst/>
              <a:rect l="l" t="t" r="r" b="b"/>
              <a:pathLst>
                <a:path w="1062989" h="2778760">
                  <a:moveTo>
                    <a:pt x="1062969" y="0"/>
                  </a:moveTo>
                  <a:lnTo>
                    <a:pt x="680703" y="0"/>
                  </a:lnTo>
                  <a:lnTo>
                    <a:pt x="0" y="2687320"/>
                  </a:lnTo>
                  <a:lnTo>
                    <a:pt x="356869" y="2778760"/>
                  </a:lnTo>
                  <a:lnTo>
                    <a:pt x="1062969" y="0"/>
                  </a:lnTo>
                  <a:close/>
                </a:path>
              </a:pathLst>
            </a:custGeom>
            <a:solidFill>
              <a:srgbClr val="2FA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6100" y="0"/>
              <a:ext cx="1033780" cy="2669540"/>
            </a:xfrm>
            <a:custGeom>
              <a:avLst/>
              <a:gdLst/>
              <a:ahLst/>
              <a:cxnLst/>
              <a:rect l="l" t="t" r="r" b="b"/>
              <a:pathLst>
                <a:path w="1033780" h="2669540">
                  <a:moveTo>
                    <a:pt x="1033761" y="0"/>
                  </a:moveTo>
                  <a:lnTo>
                    <a:pt x="650228" y="0"/>
                  </a:lnTo>
                  <a:lnTo>
                    <a:pt x="0" y="2578100"/>
                  </a:lnTo>
                  <a:lnTo>
                    <a:pt x="347980" y="2664460"/>
                  </a:lnTo>
                  <a:lnTo>
                    <a:pt x="356869" y="2669540"/>
                  </a:lnTo>
                  <a:lnTo>
                    <a:pt x="1033761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6100" y="2583179"/>
              <a:ext cx="2693670" cy="4274820"/>
            </a:xfrm>
            <a:custGeom>
              <a:avLst/>
              <a:gdLst/>
              <a:ahLst/>
              <a:cxnLst/>
              <a:rect l="l" t="t" r="r" b="b"/>
              <a:pathLst>
                <a:path w="2693670" h="4274820">
                  <a:moveTo>
                    <a:pt x="0" y="0"/>
                  </a:moveTo>
                  <a:lnTo>
                    <a:pt x="2574290" y="4274820"/>
                  </a:lnTo>
                  <a:lnTo>
                    <a:pt x="2693670" y="42748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9330" y="2692400"/>
              <a:ext cx="3332479" cy="4165600"/>
            </a:xfrm>
            <a:custGeom>
              <a:avLst/>
              <a:gdLst/>
              <a:ahLst/>
              <a:cxnLst/>
              <a:rect l="l" t="t" r="r" b="b"/>
              <a:pathLst>
                <a:path w="3332479" h="4165600">
                  <a:moveTo>
                    <a:pt x="0" y="0"/>
                  </a:moveTo>
                  <a:lnTo>
                    <a:pt x="3208019" y="4165600"/>
                  </a:lnTo>
                  <a:lnTo>
                    <a:pt x="3332479" y="4165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4250" y="2687320"/>
              <a:ext cx="4577080" cy="4170679"/>
            </a:xfrm>
            <a:custGeom>
              <a:avLst/>
              <a:gdLst/>
              <a:ahLst/>
              <a:cxnLst/>
              <a:rect l="l" t="t" r="r" b="b"/>
              <a:pathLst>
                <a:path w="4577080" h="4170679">
                  <a:moveTo>
                    <a:pt x="0" y="0"/>
                  </a:moveTo>
                  <a:lnTo>
                    <a:pt x="3809" y="5079"/>
                  </a:lnTo>
                  <a:lnTo>
                    <a:pt x="3336290" y="4170679"/>
                  </a:lnTo>
                  <a:lnTo>
                    <a:pt x="4577080" y="4170679"/>
                  </a:lnTo>
                  <a:lnTo>
                    <a:pt x="356870" y="90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6100" y="2578100"/>
              <a:ext cx="3583940" cy="4279900"/>
            </a:xfrm>
            <a:custGeom>
              <a:avLst/>
              <a:gdLst/>
              <a:ahLst/>
              <a:cxnLst/>
              <a:rect l="l" t="t" r="r" b="b"/>
              <a:pathLst>
                <a:path w="3583940" h="4279900">
                  <a:moveTo>
                    <a:pt x="0" y="0"/>
                  </a:moveTo>
                  <a:lnTo>
                    <a:pt x="0" y="3810"/>
                  </a:lnTo>
                  <a:lnTo>
                    <a:pt x="2693670" y="4279900"/>
                  </a:lnTo>
                  <a:lnTo>
                    <a:pt x="3583940" y="4279900"/>
                  </a:lnTo>
                  <a:lnTo>
                    <a:pt x="419100" y="175260"/>
                  </a:lnTo>
                  <a:lnTo>
                    <a:pt x="361950" y="93979"/>
                  </a:lnTo>
                  <a:lnTo>
                    <a:pt x="356869" y="90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060" y="2562859"/>
            <a:ext cx="944880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4400" b="1" spc="-265" dirty="0">
                <a:latin typeface="Arial"/>
                <a:cs typeface="Arial"/>
              </a:rPr>
              <a:t>Cholinergic </a:t>
            </a:r>
            <a:r>
              <a:rPr sz="4400" b="1" spc="-300" dirty="0">
                <a:latin typeface="Arial"/>
                <a:cs typeface="Arial"/>
              </a:rPr>
              <a:t>Drugs </a:t>
            </a:r>
            <a:r>
              <a:rPr sz="4400" b="1" spc="-215" dirty="0">
                <a:solidFill>
                  <a:srgbClr val="FFBF00"/>
                </a:solidFill>
                <a:latin typeface="Arial"/>
                <a:cs typeface="Arial"/>
              </a:rPr>
              <a:t>or </a:t>
            </a:r>
            <a:r>
              <a:rPr sz="4400" b="1" spc="-210" dirty="0">
                <a:latin typeface="Arial"/>
                <a:cs typeface="Arial"/>
              </a:rPr>
              <a:t>Cholinomimetic</a:t>
            </a:r>
            <a:r>
              <a:rPr sz="4400" b="1" spc="-580" dirty="0">
                <a:latin typeface="Arial"/>
                <a:cs typeface="Arial"/>
              </a:rPr>
              <a:t> </a:t>
            </a:r>
            <a:r>
              <a:rPr sz="4400" b="1" spc="-220" dirty="0">
                <a:solidFill>
                  <a:srgbClr val="FFBF00"/>
                </a:solidFill>
                <a:latin typeface="Arial"/>
                <a:cs typeface="Arial"/>
              </a:rPr>
              <a:t>or</a:t>
            </a:r>
            <a:endParaRPr sz="4400">
              <a:latin typeface="Arial"/>
              <a:cs typeface="Arial"/>
            </a:endParaRPr>
          </a:p>
          <a:p>
            <a:pPr marR="11430" algn="r">
              <a:lnSpc>
                <a:spcPct val="100000"/>
              </a:lnSpc>
            </a:pPr>
            <a:r>
              <a:rPr sz="4400" b="1" spc="-265" dirty="0">
                <a:latin typeface="Arial"/>
                <a:cs typeface="Arial"/>
              </a:rPr>
              <a:t>P</a:t>
            </a:r>
            <a:r>
              <a:rPr sz="4400" b="1" spc="-220" dirty="0">
                <a:latin typeface="Arial"/>
                <a:cs typeface="Arial"/>
              </a:rPr>
              <a:t>a</a:t>
            </a:r>
            <a:r>
              <a:rPr sz="4400" b="1" spc="-185" dirty="0">
                <a:latin typeface="Arial"/>
                <a:cs typeface="Arial"/>
              </a:rPr>
              <a:t>ra</a:t>
            </a:r>
            <a:r>
              <a:rPr sz="4400" b="1" spc="-580" dirty="0">
                <a:latin typeface="Arial"/>
                <a:cs typeface="Arial"/>
              </a:rPr>
              <a:t>s</a:t>
            </a:r>
            <a:r>
              <a:rPr sz="4400" b="1" spc="-140" dirty="0">
                <a:latin typeface="Arial"/>
                <a:cs typeface="Arial"/>
              </a:rPr>
              <a:t>y</a:t>
            </a:r>
            <a:r>
              <a:rPr sz="4400" b="1" spc="-215" dirty="0">
                <a:latin typeface="Arial"/>
                <a:cs typeface="Arial"/>
              </a:rPr>
              <a:t>m</a:t>
            </a:r>
            <a:r>
              <a:rPr sz="4400" b="1" spc="-245" dirty="0">
                <a:latin typeface="Arial"/>
                <a:cs typeface="Arial"/>
              </a:rPr>
              <a:t>p</a:t>
            </a:r>
            <a:r>
              <a:rPr sz="4400" b="1" spc="-215" dirty="0">
                <a:latin typeface="Arial"/>
                <a:cs typeface="Arial"/>
              </a:rPr>
              <a:t>a</a:t>
            </a:r>
            <a:r>
              <a:rPr sz="4400" b="1" spc="-90" dirty="0">
                <a:latin typeface="Arial"/>
                <a:cs typeface="Arial"/>
              </a:rPr>
              <a:t>th</a:t>
            </a:r>
            <a:r>
              <a:rPr sz="4400" b="1" spc="-110" dirty="0">
                <a:latin typeface="Arial"/>
                <a:cs typeface="Arial"/>
              </a:rPr>
              <a:t>o</a:t>
            </a:r>
            <a:r>
              <a:rPr sz="4400" b="1" spc="-135" dirty="0">
                <a:latin typeface="Arial"/>
                <a:cs typeface="Arial"/>
              </a:rPr>
              <a:t>mi</a:t>
            </a:r>
            <a:r>
              <a:rPr sz="4400" b="1" spc="-195" dirty="0">
                <a:latin typeface="Arial"/>
                <a:cs typeface="Arial"/>
              </a:rPr>
              <a:t>m</a:t>
            </a:r>
            <a:r>
              <a:rPr sz="4400" b="1" spc="-204" dirty="0">
                <a:latin typeface="Arial"/>
                <a:cs typeface="Arial"/>
              </a:rPr>
              <a:t>e</a:t>
            </a:r>
            <a:r>
              <a:rPr sz="4400" b="1" spc="35" dirty="0">
                <a:latin typeface="Arial"/>
                <a:cs typeface="Arial"/>
              </a:rPr>
              <a:t>t</a:t>
            </a:r>
            <a:r>
              <a:rPr sz="4400" b="1" spc="30" dirty="0">
                <a:latin typeface="Arial"/>
                <a:cs typeface="Arial"/>
              </a:rPr>
              <a:t>i</a:t>
            </a:r>
            <a:r>
              <a:rPr sz="4400" b="1" spc="-550" dirty="0">
                <a:latin typeface="Arial"/>
                <a:cs typeface="Arial"/>
              </a:rPr>
              <a:t>cs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70629" y="4376420"/>
            <a:ext cx="746442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9960" marR="5080" indent="-937260" algn="r">
              <a:lnSpc>
                <a:spcPct val="100000"/>
              </a:lnSpc>
              <a:spcBef>
                <a:spcPts val="100"/>
              </a:spcBef>
            </a:pPr>
            <a:r>
              <a:rPr sz="2100" spc="-90" dirty="0">
                <a:latin typeface="Arial"/>
                <a:cs typeface="Arial"/>
              </a:rPr>
              <a:t>Drugs</a:t>
            </a:r>
            <a:r>
              <a:rPr sz="2100" spc="-155" dirty="0">
                <a:latin typeface="Arial"/>
                <a:cs typeface="Arial"/>
              </a:rPr>
              <a:t> </a:t>
            </a:r>
            <a:r>
              <a:rPr sz="2100" spc="-55" dirty="0">
                <a:latin typeface="Arial"/>
                <a:cs typeface="Arial"/>
              </a:rPr>
              <a:t>producing</a:t>
            </a:r>
            <a:r>
              <a:rPr sz="2100" spc="-165" dirty="0">
                <a:latin typeface="Arial"/>
                <a:cs typeface="Arial"/>
              </a:rPr>
              <a:t> </a:t>
            </a:r>
            <a:r>
              <a:rPr sz="2100" spc="-65" dirty="0">
                <a:latin typeface="Arial"/>
                <a:cs typeface="Arial"/>
              </a:rPr>
              <a:t>actions</a:t>
            </a:r>
            <a:r>
              <a:rPr sz="2100" spc="-145" dirty="0">
                <a:latin typeface="Arial"/>
                <a:cs typeface="Arial"/>
              </a:rPr>
              <a:t> </a:t>
            </a:r>
            <a:r>
              <a:rPr sz="2100" spc="-45" dirty="0">
                <a:latin typeface="Arial"/>
                <a:cs typeface="Arial"/>
              </a:rPr>
              <a:t>similar</a:t>
            </a:r>
            <a:r>
              <a:rPr sz="2100" spc="-145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to</a:t>
            </a:r>
            <a:r>
              <a:rPr sz="2100" spc="-260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Acetylcholine</a:t>
            </a:r>
            <a:r>
              <a:rPr sz="2100" spc="-155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by</a:t>
            </a:r>
            <a:r>
              <a:rPr sz="2100" spc="-150" dirty="0">
                <a:latin typeface="Arial"/>
                <a:cs typeface="Arial"/>
              </a:rPr>
              <a:t> </a:t>
            </a:r>
            <a:r>
              <a:rPr sz="2100" spc="-145" dirty="0">
                <a:latin typeface="Arial"/>
                <a:cs typeface="Arial"/>
              </a:rPr>
              <a:t>–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b="1" spc="-95" dirty="0">
                <a:solidFill>
                  <a:srgbClr val="FF0000"/>
                </a:solidFill>
                <a:latin typeface="Arial"/>
                <a:cs typeface="Arial"/>
              </a:rPr>
              <a:t>1)</a:t>
            </a:r>
            <a:r>
              <a:rPr sz="21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spc="-80" dirty="0">
                <a:latin typeface="Arial"/>
                <a:cs typeface="Arial"/>
              </a:rPr>
              <a:t>interacting </a:t>
            </a:r>
            <a:r>
              <a:rPr sz="2100" b="1" spc="-60" dirty="0">
                <a:latin typeface="Arial"/>
                <a:cs typeface="Arial"/>
              </a:rPr>
              <a:t> </a:t>
            </a:r>
            <a:r>
              <a:rPr sz="2100" b="1" spc="-40" dirty="0">
                <a:latin typeface="Arial"/>
                <a:cs typeface="Arial"/>
              </a:rPr>
              <a:t>with </a:t>
            </a:r>
            <a:r>
              <a:rPr sz="2100" b="1" spc="-125" dirty="0">
                <a:latin typeface="Arial"/>
                <a:cs typeface="Arial"/>
              </a:rPr>
              <a:t>Cholinergic </a:t>
            </a:r>
            <a:r>
              <a:rPr sz="2100" b="1" spc="-120" dirty="0">
                <a:latin typeface="Arial"/>
                <a:cs typeface="Arial"/>
              </a:rPr>
              <a:t>receptors </a:t>
            </a:r>
            <a:r>
              <a:rPr sz="2100" b="1" spc="-105" dirty="0">
                <a:solidFill>
                  <a:srgbClr val="FFBF00"/>
                </a:solidFill>
                <a:latin typeface="Arial"/>
                <a:cs typeface="Arial"/>
              </a:rPr>
              <a:t>or </a:t>
            </a:r>
            <a:r>
              <a:rPr sz="2100" b="1" spc="-95" dirty="0">
                <a:solidFill>
                  <a:srgbClr val="FF0000"/>
                </a:solidFill>
                <a:latin typeface="Arial"/>
                <a:cs typeface="Arial"/>
              </a:rPr>
              <a:t>2) </a:t>
            </a:r>
            <a:r>
              <a:rPr sz="2100" b="1" spc="-130" dirty="0">
                <a:latin typeface="Arial"/>
                <a:cs typeface="Arial"/>
              </a:rPr>
              <a:t>increasing </a:t>
            </a:r>
            <a:r>
              <a:rPr sz="2100" b="1" spc="-70" dirty="0">
                <a:latin typeface="Arial"/>
                <a:cs typeface="Arial"/>
              </a:rPr>
              <a:t>availability</a:t>
            </a:r>
            <a:r>
              <a:rPr sz="2100" b="1" spc="270" dirty="0">
                <a:latin typeface="Arial"/>
                <a:cs typeface="Arial"/>
              </a:rPr>
              <a:t> </a:t>
            </a:r>
            <a:r>
              <a:rPr sz="2100" b="1" spc="-70" dirty="0">
                <a:latin typeface="Arial"/>
                <a:cs typeface="Arial"/>
              </a:rPr>
              <a:t>of</a:t>
            </a:r>
            <a:endParaRPr sz="2100">
              <a:latin typeface="Arial"/>
              <a:cs typeface="Arial"/>
            </a:endParaRPr>
          </a:p>
          <a:p>
            <a:pPr marR="8255" algn="r">
              <a:lnSpc>
                <a:spcPct val="100000"/>
              </a:lnSpc>
            </a:pPr>
            <a:r>
              <a:rPr sz="2100" b="1" spc="-105" dirty="0">
                <a:latin typeface="Arial"/>
                <a:cs typeface="Arial"/>
              </a:rPr>
              <a:t>Acetylcholine </a:t>
            </a:r>
            <a:r>
              <a:rPr sz="2100" b="1" dirty="0">
                <a:latin typeface="Arial"/>
                <a:cs typeface="Arial"/>
              </a:rPr>
              <a:t>at </a:t>
            </a:r>
            <a:r>
              <a:rPr sz="2100" b="1" spc="-100" dirty="0">
                <a:latin typeface="Arial"/>
                <a:cs typeface="Arial"/>
              </a:rPr>
              <a:t>these</a:t>
            </a:r>
            <a:r>
              <a:rPr sz="2100" b="1" spc="-420" dirty="0">
                <a:latin typeface="Arial"/>
                <a:cs typeface="Arial"/>
              </a:rPr>
              <a:t> </a:t>
            </a:r>
            <a:r>
              <a:rPr sz="2100" b="1" spc="-130" dirty="0">
                <a:latin typeface="Arial"/>
                <a:cs typeface="Arial"/>
              </a:rPr>
              <a:t>sites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59479" y="538480"/>
            <a:ext cx="6238239" cy="1465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2939" y="1275079"/>
            <a:ext cx="9112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10" dirty="0">
                <a:latin typeface="Arial"/>
                <a:cs typeface="Arial"/>
              </a:rPr>
              <a:t>Classifiction </a:t>
            </a:r>
            <a:r>
              <a:rPr sz="3600" b="1" spc="-5" dirty="0">
                <a:latin typeface="Arial"/>
                <a:cs typeface="Arial"/>
              </a:rPr>
              <a:t>- </a:t>
            </a:r>
            <a:r>
              <a:rPr sz="3600" b="1" spc="-140" dirty="0">
                <a:latin typeface="Arial"/>
                <a:cs typeface="Arial"/>
              </a:rPr>
              <a:t>Direct-acting </a:t>
            </a:r>
            <a:r>
              <a:rPr sz="3600" b="1" spc="-160" dirty="0">
                <a:latin typeface="Arial"/>
                <a:cs typeface="Arial"/>
              </a:rPr>
              <a:t>(receptor</a:t>
            </a:r>
            <a:r>
              <a:rPr sz="3600" b="1" spc="-695" dirty="0">
                <a:latin typeface="Arial"/>
                <a:cs typeface="Arial"/>
              </a:rPr>
              <a:t> </a:t>
            </a:r>
            <a:r>
              <a:rPr sz="3600" b="1" spc="-204" dirty="0">
                <a:latin typeface="Arial"/>
                <a:cs typeface="Arial"/>
              </a:rPr>
              <a:t>agonists)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369" y="3107690"/>
            <a:ext cx="8647431" cy="159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3750"/>
              <a:tabLst>
                <a:tab pos="298450" algn="l"/>
              </a:tabLst>
            </a:pPr>
            <a:r>
              <a:rPr lang="en-US" sz="2800" b="1" i="1" spc="-145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 agonist </a:t>
            </a:r>
            <a:r>
              <a:rPr lang="en-US" sz="2800" b="1" spc="-145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:&gt;&gt;..     </a:t>
            </a:r>
            <a:r>
              <a:rPr lang="en-US" sz="2400" b="1" spc="-145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 agonist               </a:t>
            </a:r>
            <a:r>
              <a:rPr lang="en-US" sz="2400" spc="-145" dirty="0" smtClean="0">
                <a:latin typeface="Arial"/>
                <a:cs typeface="Arial"/>
              </a:rPr>
              <a:t>Mixed acting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3750"/>
              <a:tabLst>
                <a:tab pos="298450" algn="l"/>
              </a:tabLst>
            </a:pPr>
            <a:r>
              <a:rPr lang="en-US" sz="2400" b="1" spc="-145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Muscarin</a:t>
            </a:r>
            <a:r>
              <a:rPr lang="en-US" sz="2400" b="1" spc="-145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,                </a:t>
            </a:r>
            <a:r>
              <a:rPr lang="en-US" sz="2400" b="1" spc="-145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nicotine</a:t>
            </a:r>
            <a:r>
              <a:rPr lang="en-US" sz="2400" b="1" spc="-145" dirty="0" smtClean="0">
                <a:solidFill>
                  <a:srgbClr val="FFBF00"/>
                </a:solidFill>
                <a:latin typeface="Arial"/>
                <a:cs typeface="Arial"/>
              </a:rPr>
              <a:t>                   </a:t>
            </a:r>
            <a:r>
              <a:rPr lang="en-US" sz="2400" b="1" spc="-145" dirty="0" err="1" smtClean="0">
                <a:latin typeface="Arial"/>
                <a:cs typeface="Arial"/>
              </a:rPr>
              <a:t>methacholine</a:t>
            </a:r>
            <a:r>
              <a:rPr lang="en-US" sz="2400" b="1" spc="-145" dirty="0" smtClean="0">
                <a:latin typeface="Arial"/>
                <a:cs typeface="Arial"/>
              </a:rPr>
              <a:t> </a:t>
            </a:r>
            <a:r>
              <a:rPr lang="en-US" sz="2400" b="1" spc="-145" dirty="0" smtClean="0">
                <a:solidFill>
                  <a:srgbClr val="FFBF00"/>
                </a:solidFill>
                <a:latin typeface="Arial"/>
                <a:cs typeface="Arial"/>
              </a:rPr>
              <a:t>         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3750"/>
              <a:tabLst>
                <a:tab pos="298450" algn="l"/>
              </a:tabLst>
            </a:pPr>
            <a:r>
              <a:rPr lang="en-US" sz="2400" b="1" spc="-145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bethonichol</a:t>
            </a:r>
            <a:r>
              <a:rPr lang="en-US" sz="2400" b="1" spc="-145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b="1" spc="-145" dirty="0" smtClean="0">
                <a:solidFill>
                  <a:srgbClr val="FFBF00"/>
                </a:solidFill>
                <a:latin typeface="Arial"/>
                <a:cs typeface="Arial"/>
              </a:rPr>
              <a:t>                                               </a:t>
            </a:r>
            <a:r>
              <a:rPr lang="en-US" sz="2400" b="1" spc="-145" dirty="0" smtClean="0">
                <a:latin typeface="Arial"/>
                <a:cs typeface="Arial"/>
              </a:rPr>
              <a:t>acetylcholine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3750"/>
              <a:tabLst>
                <a:tab pos="298450" algn="l"/>
              </a:tabLst>
            </a:pPr>
            <a:r>
              <a:rPr lang="en-US" sz="2400" b="1" spc="-145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Pilocarpin</a:t>
            </a:r>
            <a:r>
              <a:rPr lang="en-US" sz="2400" b="1" spc="-145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lang="en-US" sz="2400" b="1" spc="-145" dirty="0" smtClean="0">
                <a:solidFill>
                  <a:srgbClr val="FFBF00"/>
                </a:solidFill>
                <a:latin typeface="Arial"/>
                <a:cs typeface="Arial"/>
              </a:rPr>
              <a:t>                                                 </a:t>
            </a:r>
            <a:r>
              <a:rPr lang="en-US" sz="2400" b="1" spc="-145" dirty="0" err="1" smtClean="0">
                <a:latin typeface="Arial"/>
                <a:cs typeface="Arial"/>
              </a:rPr>
              <a:t>carbachol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0570" y="3524250"/>
            <a:ext cx="154940" cy="911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900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0170" y="314959"/>
            <a:ext cx="69227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90" dirty="0"/>
              <a:t>Sympathetic </a:t>
            </a:r>
            <a:r>
              <a:rPr sz="4000" spc="-390" dirty="0"/>
              <a:t>Vs</a:t>
            </a:r>
            <a:r>
              <a:rPr sz="4000" spc="-819" dirty="0"/>
              <a:t> </a:t>
            </a:r>
            <a:r>
              <a:rPr sz="4000" spc="-125" dirty="0"/>
              <a:t>Parasympathetic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369" y="2641600"/>
            <a:ext cx="5393055" cy="3107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5454"/>
              <a:buFont typeface="Arial"/>
              <a:buChar char="•"/>
              <a:tabLst>
                <a:tab pos="298450" algn="l"/>
              </a:tabLst>
            </a:pPr>
            <a:r>
              <a:rPr sz="2200" b="1" spc="-155" dirty="0">
                <a:solidFill>
                  <a:srgbClr val="006FBF"/>
                </a:solidFill>
                <a:latin typeface="Arial"/>
                <a:cs typeface="Arial"/>
              </a:rPr>
              <a:t>SYMPATHETIC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3300" b="1" i="1" spc="-95" dirty="0">
                <a:latin typeface="Arial"/>
                <a:cs typeface="Arial"/>
              </a:rPr>
              <a:t>Fight </a:t>
            </a:r>
            <a:r>
              <a:rPr sz="3300" b="1" i="1" spc="-360" dirty="0">
                <a:latin typeface="Arial"/>
                <a:cs typeface="Arial"/>
              </a:rPr>
              <a:t>or</a:t>
            </a:r>
            <a:r>
              <a:rPr sz="3300" b="1" i="1" spc="-50" dirty="0">
                <a:latin typeface="Arial"/>
                <a:cs typeface="Arial"/>
              </a:rPr>
              <a:t> </a:t>
            </a:r>
            <a:r>
              <a:rPr sz="3300" b="1" i="1" spc="-55" dirty="0">
                <a:latin typeface="Arial"/>
                <a:cs typeface="Arial"/>
              </a:rPr>
              <a:t>Flight</a:t>
            </a:r>
            <a:endParaRPr sz="33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"/>
              </a:spcBef>
              <a:buClr>
                <a:srgbClr val="1186C2"/>
              </a:buClr>
              <a:buSzPct val="145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b="1" spc="-125" dirty="0">
                <a:latin typeface="Arial"/>
                <a:cs typeface="Arial"/>
              </a:rPr>
              <a:t>Increase </a:t>
            </a:r>
            <a:r>
              <a:rPr sz="2000" b="1" spc="-170" dirty="0">
                <a:latin typeface="Arial"/>
                <a:cs typeface="Arial"/>
              </a:rPr>
              <a:t>BP </a:t>
            </a:r>
            <a:r>
              <a:rPr sz="2000" b="1" spc="-65" dirty="0">
                <a:latin typeface="Arial"/>
                <a:cs typeface="Arial"/>
              </a:rPr>
              <a:t>&amp; </a:t>
            </a:r>
            <a:r>
              <a:rPr sz="2000" b="1" spc="-55" dirty="0">
                <a:latin typeface="Arial"/>
                <a:cs typeface="Arial"/>
              </a:rPr>
              <a:t>HR, </a:t>
            </a:r>
            <a:r>
              <a:rPr sz="2000" b="1" spc="-120" dirty="0">
                <a:latin typeface="Arial"/>
                <a:cs typeface="Arial"/>
              </a:rPr>
              <a:t>glucose,</a:t>
            </a:r>
            <a:r>
              <a:rPr sz="2000" b="1" spc="-335" dirty="0">
                <a:latin typeface="Arial"/>
                <a:cs typeface="Arial"/>
              </a:rPr>
              <a:t> </a:t>
            </a:r>
            <a:r>
              <a:rPr sz="2000" b="1" spc="-114" dirty="0">
                <a:latin typeface="Arial"/>
                <a:cs typeface="Arial"/>
              </a:rPr>
              <a:t>perfusion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b="1" spc="-20" dirty="0">
                <a:latin typeface="Arial"/>
                <a:cs typeface="Arial"/>
              </a:rPr>
              <a:t>to </a:t>
            </a:r>
            <a:r>
              <a:rPr sz="2000" b="1" spc="-85" dirty="0">
                <a:latin typeface="Arial"/>
                <a:cs typeface="Arial"/>
              </a:rPr>
              <a:t>skeletal </a:t>
            </a:r>
            <a:r>
              <a:rPr sz="2000" b="1" spc="-130" dirty="0">
                <a:latin typeface="Arial"/>
                <a:cs typeface="Arial"/>
              </a:rPr>
              <a:t>muscles, </a:t>
            </a:r>
            <a:r>
              <a:rPr sz="2000" b="1" spc="-95" dirty="0">
                <a:latin typeface="Arial"/>
                <a:cs typeface="Arial"/>
              </a:rPr>
              <a:t>Mydriasis,</a:t>
            </a:r>
            <a:r>
              <a:rPr sz="2000" b="1" spc="-375" dirty="0">
                <a:latin typeface="Arial"/>
                <a:cs typeface="Arial"/>
              </a:rPr>
              <a:t> </a:t>
            </a:r>
            <a:r>
              <a:rPr sz="2000" b="1" spc="-90" dirty="0">
                <a:latin typeface="Arial"/>
                <a:cs typeface="Arial"/>
              </a:rPr>
              <a:t>Bronchodilatation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lr>
                <a:srgbClr val="1186C2"/>
              </a:buClr>
              <a:buSzPct val="145454"/>
              <a:buFont typeface="Arial"/>
              <a:buChar char="•"/>
              <a:tabLst>
                <a:tab pos="298450" algn="l"/>
              </a:tabLst>
            </a:pPr>
            <a:r>
              <a:rPr sz="2200" b="1" spc="-170" dirty="0">
                <a:solidFill>
                  <a:srgbClr val="006FBF"/>
                </a:solidFill>
                <a:latin typeface="Arial"/>
                <a:cs typeface="Arial"/>
              </a:rPr>
              <a:t>PARASYMPATHETIC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200" spc="110" dirty="0">
                <a:solidFill>
                  <a:srgbClr val="BF0000"/>
                </a:solidFill>
                <a:latin typeface="Arial Black"/>
                <a:cs typeface="Arial Black"/>
              </a:rPr>
              <a:t>Rest </a:t>
            </a:r>
            <a:r>
              <a:rPr sz="2200" spc="114" dirty="0">
                <a:solidFill>
                  <a:srgbClr val="BF0000"/>
                </a:solidFill>
                <a:latin typeface="Arial Black"/>
                <a:cs typeface="Arial Black"/>
              </a:rPr>
              <a:t>and</a:t>
            </a:r>
            <a:r>
              <a:rPr sz="2200" spc="575" dirty="0">
                <a:solidFill>
                  <a:srgbClr val="BF0000"/>
                </a:solidFill>
                <a:latin typeface="Arial Black"/>
                <a:cs typeface="Arial Black"/>
              </a:rPr>
              <a:t> </a:t>
            </a:r>
            <a:r>
              <a:rPr sz="2200" spc="140" dirty="0">
                <a:solidFill>
                  <a:srgbClr val="BF0000"/>
                </a:solidFill>
                <a:latin typeface="Arial Black"/>
                <a:cs typeface="Arial Black"/>
              </a:rPr>
              <a:t>Digest</a:t>
            </a:r>
            <a:endParaRPr sz="2200">
              <a:latin typeface="Arial Black"/>
              <a:cs typeface="Arial Black"/>
            </a:endParaRPr>
          </a:p>
          <a:p>
            <a:pPr marL="12700" marR="107314">
              <a:lnSpc>
                <a:spcPct val="100000"/>
              </a:lnSpc>
              <a:spcBef>
                <a:spcPts val="20"/>
              </a:spcBef>
              <a:buClr>
                <a:srgbClr val="1186C2"/>
              </a:buClr>
              <a:buSzPct val="145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b="1" spc="-100" dirty="0">
                <a:latin typeface="Arial"/>
                <a:cs typeface="Arial"/>
              </a:rPr>
              <a:t>Miosis, </a:t>
            </a:r>
            <a:r>
              <a:rPr sz="2000" b="1" spc="-130" dirty="0">
                <a:latin typeface="Arial"/>
                <a:cs typeface="Arial"/>
              </a:rPr>
              <a:t>decreased </a:t>
            </a:r>
            <a:r>
              <a:rPr sz="2000" b="1" spc="-55" dirty="0">
                <a:latin typeface="Arial"/>
                <a:cs typeface="Arial"/>
              </a:rPr>
              <a:t>HR, </a:t>
            </a:r>
            <a:r>
              <a:rPr sz="2000" b="1" spc="-170" dirty="0">
                <a:latin typeface="Arial"/>
                <a:cs typeface="Arial"/>
              </a:rPr>
              <a:t>BP, </a:t>
            </a:r>
            <a:r>
              <a:rPr sz="2000" b="1" spc="-114" dirty="0">
                <a:latin typeface="Arial"/>
                <a:cs typeface="Arial"/>
              </a:rPr>
              <a:t>bronchia</a:t>
            </a:r>
            <a:r>
              <a:rPr sz="2000" b="1" spc="-280" dirty="0">
                <a:latin typeface="Arial"/>
                <a:cs typeface="Arial"/>
              </a:rPr>
              <a:t> </a:t>
            </a:r>
            <a:r>
              <a:rPr sz="2000" b="1" spc="-90" dirty="0">
                <a:latin typeface="Arial"/>
                <a:cs typeface="Arial"/>
              </a:rPr>
              <a:t>secretion,  </a:t>
            </a:r>
            <a:r>
              <a:rPr sz="2000" b="1" spc="-110" dirty="0">
                <a:latin typeface="Arial"/>
                <a:cs typeface="Arial"/>
              </a:rPr>
              <a:t>Insulin </a:t>
            </a:r>
            <a:r>
              <a:rPr sz="2000" b="1" spc="-85" dirty="0">
                <a:latin typeface="Arial"/>
                <a:cs typeface="Arial"/>
              </a:rPr>
              <a:t>release, </a:t>
            </a:r>
            <a:r>
              <a:rPr sz="2000" b="1" spc="-80" dirty="0">
                <a:latin typeface="Arial"/>
                <a:cs typeface="Arial"/>
              </a:rPr>
              <a:t>Digestion</a:t>
            </a:r>
            <a:r>
              <a:rPr sz="2000" spc="-80" dirty="0">
                <a:latin typeface="Arial"/>
                <a:cs typeface="Arial"/>
              </a:rPr>
              <a:t>,</a:t>
            </a:r>
            <a:r>
              <a:rPr sz="2000" spc="-270" dirty="0">
                <a:latin typeface="Arial"/>
                <a:cs typeface="Arial"/>
              </a:rPr>
              <a:t> </a:t>
            </a:r>
            <a:r>
              <a:rPr sz="2000" b="1" spc="-90" dirty="0">
                <a:latin typeface="Arial"/>
                <a:cs typeface="Arial"/>
              </a:rPr>
              <a:t>excretion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53069" y="1347469"/>
            <a:ext cx="3636009" cy="203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21980" y="4097020"/>
            <a:ext cx="3251200" cy="1645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929" y="1244600"/>
            <a:ext cx="74936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245" dirty="0">
                <a:latin typeface="Arial"/>
                <a:cs typeface="Arial"/>
              </a:rPr>
              <a:t>Cholinergic </a:t>
            </a:r>
            <a:r>
              <a:rPr sz="4000" b="1" spc="-275" dirty="0">
                <a:latin typeface="Arial"/>
                <a:cs typeface="Arial"/>
              </a:rPr>
              <a:t>Drugs – </a:t>
            </a:r>
            <a:r>
              <a:rPr sz="4000" b="1" spc="-150" dirty="0">
                <a:latin typeface="Arial"/>
                <a:cs typeface="Arial"/>
              </a:rPr>
              <a:t>Indirect</a:t>
            </a:r>
            <a:r>
              <a:rPr sz="4000" b="1" spc="-420" dirty="0">
                <a:latin typeface="Arial"/>
                <a:cs typeface="Arial"/>
              </a:rPr>
              <a:t> </a:t>
            </a:r>
            <a:r>
              <a:rPr sz="4000" b="1" spc="-180" dirty="0">
                <a:latin typeface="Arial"/>
                <a:cs typeface="Arial"/>
              </a:rPr>
              <a:t>acting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369" y="2667000"/>
            <a:ext cx="9190990" cy="245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lvl="1">
              <a:lnSpc>
                <a:spcPts val="2495"/>
              </a:lnSpc>
              <a:buClr>
                <a:srgbClr val="1186C2"/>
              </a:buClr>
              <a:buSzPct val="145454"/>
              <a:tabLst>
                <a:tab pos="927100" algn="l"/>
              </a:tabLst>
            </a:pPr>
            <a:r>
              <a:rPr lang="en-US" sz="2200" b="1" spc="-65" dirty="0" smtClean="0">
                <a:latin typeface="Arial"/>
                <a:cs typeface="Arial"/>
              </a:rPr>
              <a:t>Reversible</a:t>
            </a:r>
            <a:endParaRPr lang="en-US" sz="2200" b="1" spc="-65" dirty="0" smtClean="0">
              <a:latin typeface="Arial"/>
              <a:cs typeface="Arial"/>
            </a:endParaRPr>
          </a:p>
          <a:p>
            <a:pPr marL="469900" lvl="1">
              <a:lnSpc>
                <a:spcPts val="2495"/>
              </a:lnSpc>
              <a:buClr>
                <a:srgbClr val="1186C2"/>
              </a:buClr>
              <a:buSzPct val="145454"/>
              <a:tabLst>
                <a:tab pos="927100" algn="l"/>
              </a:tabLst>
            </a:pPr>
            <a:r>
              <a:rPr sz="2200" b="1" spc="-65" dirty="0" smtClean="0">
                <a:latin typeface="Arial"/>
                <a:cs typeface="Arial"/>
              </a:rPr>
              <a:t>Natural</a:t>
            </a:r>
            <a:r>
              <a:rPr sz="2200" b="1" spc="-65" dirty="0">
                <a:latin typeface="Arial"/>
                <a:cs typeface="Arial"/>
              </a:rPr>
              <a:t>:</a:t>
            </a:r>
            <a:r>
              <a:rPr sz="2200" b="1" spc="-165" dirty="0"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0000"/>
                </a:solidFill>
                <a:latin typeface="Arial"/>
                <a:cs typeface="Arial"/>
              </a:rPr>
              <a:t>Physostigmine</a:t>
            </a:r>
            <a:endParaRPr sz="2200" dirty="0">
              <a:latin typeface="Arial"/>
              <a:cs typeface="Arial"/>
            </a:endParaRPr>
          </a:p>
          <a:p>
            <a:pPr marL="469900" marR="386080" lvl="1">
              <a:lnSpc>
                <a:spcPct val="65100"/>
              </a:lnSpc>
              <a:spcBef>
                <a:spcPts val="615"/>
              </a:spcBef>
              <a:buClr>
                <a:srgbClr val="1186C2"/>
              </a:buClr>
              <a:buSzPct val="145454"/>
              <a:tabLst>
                <a:tab pos="927100" algn="l"/>
              </a:tabLst>
            </a:pPr>
            <a:r>
              <a:rPr sz="2200" b="1" spc="-90" dirty="0">
                <a:latin typeface="Arial"/>
                <a:cs typeface="Arial"/>
              </a:rPr>
              <a:t>Synthetic: </a:t>
            </a:r>
            <a:r>
              <a:rPr sz="2200" spc="-55" dirty="0">
                <a:solidFill>
                  <a:srgbClr val="FF0000"/>
                </a:solidFill>
                <a:latin typeface="Arial"/>
                <a:cs typeface="Arial"/>
              </a:rPr>
              <a:t>Neostigmine, </a:t>
            </a:r>
            <a:r>
              <a:rPr sz="2200" spc="-50" dirty="0" err="1">
                <a:solidFill>
                  <a:srgbClr val="FF0000"/>
                </a:solidFill>
                <a:latin typeface="Arial"/>
                <a:cs typeface="Arial"/>
              </a:rPr>
              <a:t>Pyridostigmine</a:t>
            </a:r>
            <a:r>
              <a:rPr sz="2200" spc="-50" dirty="0" smtClean="0">
                <a:latin typeface="Arial"/>
                <a:cs typeface="Arial"/>
              </a:rPr>
              <a:t>,</a:t>
            </a:r>
            <a:r>
              <a:rPr sz="2200" spc="-45" dirty="0" smtClean="0">
                <a:latin typeface="Arial"/>
                <a:cs typeface="Arial"/>
              </a:rPr>
              <a:t>, </a:t>
            </a:r>
            <a:r>
              <a:rPr sz="2200" spc="-70" dirty="0">
                <a:solidFill>
                  <a:srgbClr val="FF0000"/>
                </a:solidFill>
                <a:latin typeface="Arial"/>
                <a:cs typeface="Arial"/>
              </a:rPr>
              <a:t>Rivastigmine</a:t>
            </a:r>
            <a:r>
              <a:rPr sz="2200" spc="-70" dirty="0">
                <a:latin typeface="Arial"/>
                <a:cs typeface="Arial"/>
              </a:rPr>
              <a:t>,  </a:t>
            </a:r>
            <a:r>
              <a:rPr sz="2200" spc="-75" dirty="0">
                <a:latin typeface="Arial"/>
                <a:cs typeface="Arial"/>
              </a:rPr>
              <a:t>Donepezil</a:t>
            </a:r>
            <a:r>
              <a:rPr sz="2200" spc="-75" dirty="0" smtClean="0">
                <a:latin typeface="Arial"/>
                <a:cs typeface="Arial"/>
              </a:rPr>
              <a:t>,</a:t>
            </a:r>
            <a:r>
              <a:rPr sz="2200" spc="-65" dirty="0" smtClean="0">
                <a:latin typeface="Arial"/>
                <a:cs typeface="Arial"/>
              </a:rPr>
              <a:t>, </a:t>
            </a:r>
            <a:r>
              <a:rPr sz="2200" spc="-65" dirty="0" err="1">
                <a:solidFill>
                  <a:srgbClr val="FF0000"/>
                </a:solidFill>
                <a:latin typeface="Arial"/>
                <a:cs typeface="Arial"/>
              </a:rPr>
              <a:t>Edrophonium</a:t>
            </a:r>
            <a:r>
              <a:rPr sz="2200" spc="-65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2200" spc="-55" dirty="0" smtClean="0">
                <a:latin typeface="Arial"/>
                <a:cs typeface="Arial"/>
              </a:rPr>
              <a:t>,</a:t>
            </a:r>
            <a:r>
              <a:rPr sz="2200" spc="-459" dirty="0" smtClean="0">
                <a:latin typeface="Arial"/>
                <a:cs typeface="Arial"/>
              </a:rPr>
              <a:t> </a:t>
            </a:r>
            <a:endParaRPr sz="2200" dirty="0">
              <a:latin typeface="Arial"/>
              <a:cs typeface="Arial"/>
            </a:endParaRPr>
          </a:p>
          <a:p>
            <a:pPr marL="12065">
              <a:lnSpc>
                <a:spcPts val="2320"/>
              </a:lnSpc>
              <a:buClr>
                <a:srgbClr val="1186C2"/>
              </a:buClr>
              <a:buSzPct val="140384"/>
              <a:tabLst>
                <a:tab pos="389890" algn="l"/>
              </a:tabLst>
            </a:pPr>
            <a:r>
              <a:rPr sz="2600" b="1" spc="-125" dirty="0">
                <a:solidFill>
                  <a:srgbClr val="006FBF"/>
                </a:solidFill>
                <a:latin typeface="Arial"/>
                <a:cs typeface="Arial"/>
              </a:rPr>
              <a:t>Irreversible</a:t>
            </a:r>
            <a:r>
              <a:rPr sz="2600" b="1" spc="-19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600" b="1" spc="-140" dirty="0">
                <a:solidFill>
                  <a:srgbClr val="006FBF"/>
                </a:solidFill>
                <a:latin typeface="Arial"/>
                <a:cs typeface="Arial"/>
              </a:rPr>
              <a:t>anticholinesterases:</a:t>
            </a:r>
            <a:endParaRPr sz="2600" dirty="0">
              <a:latin typeface="Arial"/>
              <a:cs typeface="Arial"/>
            </a:endParaRPr>
          </a:p>
          <a:p>
            <a:pPr marL="469900" marR="5080" lvl="1">
              <a:lnSpc>
                <a:spcPct val="67300"/>
              </a:lnSpc>
              <a:spcBef>
                <a:spcPts val="515"/>
              </a:spcBef>
              <a:buClr>
                <a:srgbClr val="1186C2"/>
              </a:buClr>
              <a:buSzPct val="145454"/>
              <a:tabLst>
                <a:tab pos="927100" algn="l"/>
              </a:tabLst>
            </a:pPr>
            <a:r>
              <a:rPr sz="2200" b="1" spc="-145" dirty="0">
                <a:latin typeface="Arial"/>
                <a:cs typeface="Arial"/>
              </a:rPr>
              <a:t>Organophosphorous </a:t>
            </a:r>
            <a:r>
              <a:rPr sz="2200" b="1" spc="-170" dirty="0">
                <a:latin typeface="Arial"/>
                <a:cs typeface="Arial"/>
              </a:rPr>
              <a:t>Compounds </a:t>
            </a:r>
            <a:r>
              <a:rPr sz="2200" b="1" spc="-155" dirty="0">
                <a:latin typeface="Arial"/>
                <a:cs typeface="Arial"/>
              </a:rPr>
              <a:t>(OPC) </a:t>
            </a:r>
            <a:r>
              <a:rPr sz="2200" spc="-150" dirty="0">
                <a:latin typeface="Arial"/>
                <a:cs typeface="Arial"/>
              </a:rPr>
              <a:t>– </a:t>
            </a:r>
            <a:r>
              <a:rPr sz="2200" spc="-55" dirty="0">
                <a:latin typeface="Arial"/>
                <a:cs typeface="Arial"/>
              </a:rPr>
              <a:t>Diisopropyl fluorophosphate  </a:t>
            </a:r>
            <a:r>
              <a:rPr sz="2200" spc="-130" dirty="0">
                <a:latin typeface="Arial"/>
                <a:cs typeface="Arial"/>
              </a:rPr>
              <a:t>(DFP), </a:t>
            </a:r>
            <a:r>
              <a:rPr sz="2200" spc="-55" dirty="0">
                <a:latin typeface="Arial"/>
                <a:cs typeface="Arial"/>
              </a:rPr>
              <a:t>Ecothiophate, </a:t>
            </a:r>
            <a:r>
              <a:rPr sz="2200" spc="-60" dirty="0">
                <a:latin typeface="Arial"/>
                <a:cs typeface="Arial"/>
              </a:rPr>
              <a:t>Parathion, </a:t>
            </a:r>
            <a:r>
              <a:rPr sz="2200" spc="-35" dirty="0">
                <a:latin typeface="Arial"/>
                <a:cs typeface="Arial"/>
              </a:rPr>
              <a:t>malathion, </a:t>
            </a:r>
            <a:r>
              <a:rPr sz="2200" spc="-65" dirty="0">
                <a:latin typeface="Arial"/>
                <a:cs typeface="Arial"/>
              </a:rPr>
              <a:t>diazinon </a:t>
            </a:r>
            <a:r>
              <a:rPr sz="2200" spc="-80" dirty="0">
                <a:latin typeface="Arial"/>
                <a:cs typeface="Arial"/>
              </a:rPr>
              <a:t>(insecticides </a:t>
            </a:r>
            <a:r>
              <a:rPr sz="2200" spc="-90" dirty="0">
                <a:latin typeface="Arial"/>
                <a:cs typeface="Arial"/>
              </a:rPr>
              <a:t>and  </a:t>
            </a:r>
            <a:r>
              <a:rPr sz="2200" spc="-80" dirty="0">
                <a:latin typeface="Arial"/>
                <a:cs typeface="Arial"/>
              </a:rPr>
              <a:t>pesticides)</a:t>
            </a:r>
            <a:endParaRPr sz="2200" dirty="0">
              <a:latin typeface="Arial"/>
              <a:cs typeface="Arial"/>
            </a:endParaRPr>
          </a:p>
          <a:p>
            <a:pPr marL="469900" lvl="1">
              <a:lnSpc>
                <a:spcPts val="1875"/>
              </a:lnSpc>
              <a:buClr>
                <a:srgbClr val="1186C2"/>
              </a:buClr>
              <a:buSzPct val="145454"/>
              <a:tabLst>
                <a:tab pos="927100" algn="l"/>
              </a:tabLst>
            </a:pPr>
            <a:r>
              <a:rPr sz="2200" b="1" spc="-114" dirty="0">
                <a:latin typeface="Arial"/>
                <a:cs typeface="Arial"/>
              </a:rPr>
              <a:t>Tabun, </a:t>
            </a:r>
            <a:r>
              <a:rPr sz="2200" b="1" spc="-105" dirty="0">
                <a:latin typeface="Arial"/>
                <a:cs typeface="Arial"/>
              </a:rPr>
              <a:t>sarin, </a:t>
            </a:r>
            <a:r>
              <a:rPr sz="2200" b="1" spc="-150" dirty="0">
                <a:latin typeface="Arial"/>
                <a:cs typeface="Arial"/>
              </a:rPr>
              <a:t>soman </a:t>
            </a:r>
            <a:r>
              <a:rPr sz="2200" b="1" spc="-110" dirty="0">
                <a:solidFill>
                  <a:srgbClr val="FF0000"/>
                </a:solidFill>
                <a:latin typeface="Arial"/>
                <a:cs typeface="Arial"/>
              </a:rPr>
              <a:t>(nerve </a:t>
            </a:r>
            <a:r>
              <a:rPr sz="2200" b="1" spc="-185" dirty="0">
                <a:solidFill>
                  <a:srgbClr val="FF0000"/>
                </a:solidFill>
                <a:latin typeface="Arial"/>
                <a:cs typeface="Arial"/>
              </a:rPr>
              <a:t>gases </a:t>
            </a:r>
            <a:r>
              <a:rPr sz="2200" b="1" spc="-10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200" b="1" spc="-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85" dirty="0">
                <a:solidFill>
                  <a:srgbClr val="FF0000"/>
                </a:solidFill>
                <a:latin typeface="Arial"/>
                <a:cs typeface="Arial"/>
              </a:rPr>
              <a:t>war</a:t>
            </a:r>
            <a:r>
              <a:rPr sz="2200" b="1" spc="-85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8600" y="1244600"/>
            <a:ext cx="23679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30" dirty="0"/>
              <a:t>Pilocarpine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369" y="2672079"/>
            <a:ext cx="9474835" cy="336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45" dirty="0">
                <a:latin typeface="Arial"/>
                <a:cs typeface="Arial"/>
              </a:rPr>
              <a:t>Alkaloid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from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leaves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of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b="1" spc="-145" dirty="0">
                <a:latin typeface="Arial"/>
                <a:cs typeface="Arial"/>
              </a:rPr>
              <a:t>Jaborandi</a:t>
            </a:r>
            <a:r>
              <a:rPr sz="2400" b="1" spc="-175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(</a:t>
            </a:r>
            <a:r>
              <a:rPr sz="2400" b="1" i="1" spc="-170" dirty="0">
                <a:solidFill>
                  <a:srgbClr val="006FBF"/>
                </a:solidFill>
                <a:latin typeface="Arial"/>
                <a:cs typeface="Arial"/>
              </a:rPr>
              <a:t>Pilocarpus</a:t>
            </a:r>
            <a:r>
              <a:rPr sz="2400" b="1" i="1" spc="-17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b="1" i="1" spc="-165" dirty="0">
                <a:solidFill>
                  <a:srgbClr val="006FBF"/>
                </a:solidFill>
                <a:latin typeface="Arial"/>
                <a:cs typeface="Arial"/>
              </a:rPr>
              <a:t>microphyllus</a:t>
            </a:r>
            <a:r>
              <a:rPr sz="2400" spc="-16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50" dirty="0">
                <a:latin typeface="Arial"/>
                <a:cs typeface="Arial"/>
              </a:rPr>
              <a:t>Prominent </a:t>
            </a:r>
            <a:r>
              <a:rPr sz="2400" spc="-85" dirty="0">
                <a:latin typeface="Arial"/>
                <a:cs typeface="Arial"/>
              </a:rPr>
              <a:t>muscarinic</a:t>
            </a:r>
            <a:r>
              <a:rPr sz="2400" spc="-34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actions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95" dirty="0">
                <a:latin typeface="Arial"/>
                <a:cs typeface="Arial"/>
              </a:rPr>
              <a:t>Profuse </a:t>
            </a:r>
            <a:r>
              <a:rPr sz="2400" spc="-60" dirty="0">
                <a:latin typeface="Arial"/>
                <a:cs typeface="Arial"/>
              </a:rPr>
              <a:t>salivation, </a:t>
            </a:r>
            <a:r>
              <a:rPr sz="2400" spc="-40" dirty="0">
                <a:latin typeface="Arial"/>
                <a:cs typeface="Arial"/>
              </a:rPr>
              <a:t>lacrimation,</a:t>
            </a:r>
            <a:r>
              <a:rPr sz="2400" spc="-409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sweating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70" dirty="0">
                <a:latin typeface="Arial"/>
                <a:cs typeface="Arial"/>
              </a:rPr>
              <a:t>Dilates </a:t>
            </a:r>
            <a:r>
              <a:rPr sz="2400" spc="-40" dirty="0">
                <a:latin typeface="Arial"/>
                <a:cs typeface="Arial"/>
              </a:rPr>
              <a:t>blood </a:t>
            </a:r>
            <a:r>
              <a:rPr sz="2400" spc="-140" dirty="0">
                <a:latin typeface="Arial"/>
                <a:cs typeface="Arial"/>
              </a:rPr>
              <a:t>vessels, </a:t>
            </a:r>
            <a:r>
              <a:rPr sz="2400" spc="-170" dirty="0">
                <a:latin typeface="Arial"/>
                <a:cs typeface="Arial"/>
              </a:rPr>
              <a:t>causes</a:t>
            </a:r>
            <a:r>
              <a:rPr sz="2400" spc="-51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hypotension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1186C2"/>
              </a:buClr>
              <a:buSzPct val="143750"/>
              <a:buFont typeface="Arial"/>
              <a:buChar char="•"/>
              <a:tabLst>
                <a:tab pos="298450" algn="l"/>
              </a:tabLst>
            </a:pPr>
            <a:r>
              <a:rPr sz="2400" b="1" spc="-105" dirty="0">
                <a:solidFill>
                  <a:srgbClr val="006FBF"/>
                </a:solidFill>
                <a:latin typeface="Arial"/>
                <a:cs typeface="Arial"/>
              </a:rPr>
              <a:t>High</a:t>
            </a:r>
            <a:r>
              <a:rPr sz="2400" b="1" spc="-19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b="1" spc="-185" dirty="0">
                <a:solidFill>
                  <a:srgbClr val="006FBF"/>
                </a:solidFill>
                <a:latin typeface="Arial"/>
                <a:cs typeface="Arial"/>
              </a:rPr>
              <a:t>doses:</a:t>
            </a:r>
            <a:r>
              <a:rPr sz="2400" b="1" spc="-15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Rise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</a:t>
            </a:r>
            <a:r>
              <a:rPr sz="2400" spc="-204" dirty="0">
                <a:latin typeface="Arial"/>
                <a:cs typeface="Arial"/>
              </a:rPr>
              <a:t> BP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and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tachycardia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(ganglionic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action)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1186C2"/>
              </a:buClr>
              <a:buSzPct val="143750"/>
              <a:buFont typeface="Arial"/>
              <a:buChar char="•"/>
              <a:tabLst>
                <a:tab pos="298450" algn="l"/>
              </a:tabLst>
            </a:pPr>
            <a:r>
              <a:rPr sz="2400" b="1" spc="-125" dirty="0">
                <a:solidFill>
                  <a:srgbClr val="006FBF"/>
                </a:solidFill>
                <a:latin typeface="Arial"/>
                <a:cs typeface="Arial"/>
              </a:rPr>
              <a:t>On</a:t>
            </a:r>
            <a:r>
              <a:rPr sz="2400" b="1" spc="-18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b="1" spc="-175" dirty="0">
                <a:solidFill>
                  <a:srgbClr val="006FBF"/>
                </a:solidFill>
                <a:latin typeface="Arial"/>
                <a:cs typeface="Arial"/>
              </a:rPr>
              <a:t>Eyes:</a:t>
            </a:r>
            <a:r>
              <a:rPr sz="2400" b="1" spc="-16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produces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miosis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and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spasm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of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accommodation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95" dirty="0">
                <a:solidFill>
                  <a:srgbClr val="FF0000"/>
                </a:solidFill>
                <a:latin typeface="Arial"/>
                <a:cs typeface="Arial"/>
              </a:rPr>
              <a:t>Lowers</a:t>
            </a:r>
            <a:r>
              <a:rPr sz="24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intraocular</a:t>
            </a:r>
            <a:r>
              <a:rPr sz="24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0000"/>
                </a:solidFill>
                <a:latin typeface="Arial"/>
                <a:cs typeface="Arial"/>
              </a:rPr>
              <a:t>pressure</a:t>
            </a:r>
            <a:r>
              <a:rPr sz="24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0000"/>
                </a:solidFill>
                <a:latin typeface="Arial"/>
                <a:cs typeface="Arial"/>
              </a:rPr>
              <a:t>(IOP)</a:t>
            </a:r>
            <a:r>
              <a:rPr sz="24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400" spc="-2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0000"/>
                </a:solidFill>
                <a:latin typeface="Arial"/>
                <a:cs typeface="Arial"/>
              </a:rPr>
              <a:t>Glaucoma</a:t>
            </a:r>
            <a:r>
              <a:rPr sz="24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0000"/>
                </a:solidFill>
                <a:latin typeface="Arial"/>
                <a:cs typeface="Arial"/>
              </a:rPr>
              <a:t>when</a:t>
            </a:r>
            <a:r>
              <a:rPr sz="2400" spc="-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applied</a:t>
            </a:r>
            <a:r>
              <a:rPr sz="2400" spc="-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95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24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0000"/>
                </a:solidFill>
                <a:latin typeface="Arial"/>
                <a:cs typeface="Arial"/>
              </a:rPr>
              <a:t>eye</a:t>
            </a:r>
            <a:r>
              <a:rPr sz="24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0000"/>
                </a:solidFill>
                <a:latin typeface="Arial"/>
                <a:cs typeface="Arial"/>
              </a:rPr>
              <a:t>drops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135" dirty="0">
                <a:latin typeface="Arial"/>
                <a:cs typeface="Arial"/>
              </a:rPr>
              <a:t>Too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toxic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for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systemic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use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–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CNS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toxicity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55" dirty="0">
                <a:latin typeface="Arial"/>
                <a:cs typeface="Arial"/>
              </a:rPr>
              <a:t>Diaphoretic </a:t>
            </a:r>
            <a:r>
              <a:rPr sz="2400" spc="-130" dirty="0">
                <a:latin typeface="Arial"/>
                <a:cs typeface="Arial"/>
              </a:rPr>
              <a:t>(?), </a:t>
            </a:r>
            <a:r>
              <a:rPr sz="2400" spc="-60" dirty="0">
                <a:latin typeface="Arial"/>
                <a:cs typeface="Arial"/>
              </a:rPr>
              <a:t>xerostomia</a:t>
            </a:r>
            <a:r>
              <a:rPr sz="2400" spc="-49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and </a:t>
            </a:r>
            <a:r>
              <a:rPr sz="2400" i="1" spc="-145" dirty="0">
                <a:latin typeface="Arial"/>
                <a:cs typeface="Arial"/>
              </a:rPr>
              <a:t>Sjögren’s </a:t>
            </a:r>
            <a:r>
              <a:rPr sz="2400" i="1" spc="-135" dirty="0"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9440" y="1122679"/>
            <a:ext cx="41636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25" dirty="0"/>
              <a:t>Pilocarpine </a:t>
            </a:r>
            <a:r>
              <a:rPr sz="4000" spc="-275" dirty="0"/>
              <a:t>–</a:t>
            </a:r>
            <a:r>
              <a:rPr sz="4000" spc="-560" dirty="0"/>
              <a:t> </a:t>
            </a:r>
            <a:r>
              <a:rPr sz="4000" spc="-60" dirty="0"/>
              <a:t>contd.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74800" y="4232909"/>
            <a:ext cx="129539" cy="77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950"/>
              </a:lnSpc>
              <a:spcBef>
                <a:spcPts val="100"/>
              </a:spcBef>
            </a:pPr>
            <a:r>
              <a:rPr sz="2900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  <a:p>
            <a:pPr>
              <a:lnSpc>
                <a:spcPts val="2950"/>
              </a:lnSpc>
            </a:pPr>
            <a:r>
              <a:rPr sz="2900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4800" y="2799079"/>
            <a:ext cx="4700905" cy="240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715" indent="-513715">
              <a:lnSpc>
                <a:spcPts val="3145"/>
              </a:lnSpc>
              <a:spcBef>
                <a:spcPts val="100"/>
              </a:spcBef>
              <a:buClr>
                <a:srgbClr val="1186C2"/>
              </a:buClr>
              <a:buSzPct val="145000"/>
              <a:buAutoNum type="arabicPeriod"/>
              <a:tabLst>
                <a:tab pos="513715" algn="l"/>
                <a:tab pos="514350" algn="l"/>
              </a:tabLst>
            </a:pPr>
            <a:r>
              <a:rPr sz="2000" spc="-114" dirty="0">
                <a:latin typeface="Arial"/>
                <a:cs typeface="Arial"/>
              </a:rPr>
              <a:t>Used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as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eye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drops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treatment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514350">
              <a:lnSpc>
                <a:spcPts val="1625"/>
              </a:lnSpc>
            </a:pPr>
            <a:r>
              <a:rPr sz="2000" b="1" spc="-95" dirty="0">
                <a:solidFill>
                  <a:srgbClr val="006FBF"/>
                </a:solidFill>
                <a:latin typeface="Arial"/>
                <a:cs typeface="Arial"/>
              </a:rPr>
              <a:t>narrow angle </a:t>
            </a:r>
            <a:r>
              <a:rPr sz="2000" b="1" spc="-114" dirty="0">
                <a:solidFill>
                  <a:srgbClr val="006FBF"/>
                </a:solidFill>
                <a:latin typeface="Arial"/>
                <a:cs typeface="Arial"/>
              </a:rPr>
              <a:t>glaucoma </a:t>
            </a:r>
            <a:r>
              <a:rPr sz="2000" spc="40" dirty="0">
                <a:latin typeface="Arial"/>
                <a:cs typeface="Arial"/>
              </a:rPr>
              <a:t>to</a:t>
            </a:r>
            <a:r>
              <a:rPr sz="2000" spc="-38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reduce </a:t>
            </a:r>
            <a:r>
              <a:rPr sz="2000" spc="-120" dirty="0">
                <a:latin typeface="Arial"/>
                <a:cs typeface="Arial"/>
              </a:rPr>
              <a:t>IOP</a:t>
            </a:r>
            <a:endParaRPr sz="2000">
              <a:latin typeface="Arial"/>
              <a:cs typeface="Arial"/>
            </a:endParaRPr>
          </a:p>
          <a:p>
            <a:pPr marL="513715" indent="-513715">
              <a:lnSpc>
                <a:spcPts val="2510"/>
              </a:lnSpc>
              <a:buClr>
                <a:srgbClr val="1186C2"/>
              </a:buClr>
              <a:buSzPct val="145000"/>
              <a:buAutoNum type="arabicPeriod" startAt="2"/>
              <a:tabLst>
                <a:tab pos="513715" algn="l"/>
                <a:tab pos="514350" algn="l"/>
              </a:tabLst>
            </a:pPr>
            <a:r>
              <a:rPr sz="2000" spc="-80" dirty="0">
                <a:latin typeface="Arial"/>
                <a:cs typeface="Arial"/>
              </a:rPr>
              <a:t>To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reverse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mydriatic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effect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of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atropine</a:t>
            </a:r>
            <a:endParaRPr sz="2000">
              <a:latin typeface="Arial"/>
              <a:cs typeface="Arial"/>
            </a:endParaRPr>
          </a:p>
          <a:p>
            <a:pPr marL="513715" marR="266700" indent="-513715">
              <a:lnSpc>
                <a:spcPct val="74400"/>
              </a:lnSpc>
              <a:spcBef>
                <a:spcPts val="360"/>
              </a:spcBef>
              <a:buClr>
                <a:srgbClr val="1186C2"/>
              </a:buClr>
              <a:buSzPct val="145000"/>
              <a:buAutoNum type="arabicPeriod" startAt="2"/>
              <a:tabLst>
                <a:tab pos="513715" algn="l"/>
                <a:tab pos="514350" algn="l"/>
              </a:tabLst>
            </a:pPr>
            <a:r>
              <a:rPr sz="2000" spc="-80" dirty="0">
                <a:latin typeface="Arial"/>
                <a:cs typeface="Arial"/>
              </a:rPr>
              <a:t>To </a:t>
            </a:r>
            <a:r>
              <a:rPr sz="2000" spc="-70" dirty="0">
                <a:latin typeface="Arial"/>
                <a:cs typeface="Arial"/>
              </a:rPr>
              <a:t>break </a:t>
            </a:r>
            <a:r>
              <a:rPr sz="2000" spc="-80" dirty="0">
                <a:latin typeface="Arial"/>
                <a:cs typeface="Arial"/>
              </a:rPr>
              <a:t>adhesion </a:t>
            </a:r>
            <a:r>
              <a:rPr sz="2000" spc="-55" dirty="0">
                <a:latin typeface="Arial"/>
                <a:cs typeface="Arial"/>
              </a:rPr>
              <a:t>between </a:t>
            </a:r>
            <a:r>
              <a:rPr sz="2000" spc="-40" dirty="0">
                <a:latin typeface="Arial"/>
                <a:cs typeface="Arial"/>
              </a:rPr>
              <a:t>iris </a:t>
            </a:r>
            <a:r>
              <a:rPr sz="2000" spc="-80" dirty="0">
                <a:latin typeface="Arial"/>
                <a:cs typeface="Arial"/>
              </a:rPr>
              <a:t>and  cornea/lens </a:t>
            </a:r>
            <a:r>
              <a:rPr sz="2000" spc="-35" dirty="0">
                <a:latin typeface="Arial"/>
                <a:cs typeface="Arial"/>
              </a:rPr>
              <a:t>alternated </a:t>
            </a:r>
            <a:r>
              <a:rPr sz="2000" spc="20" dirty="0">
                <a:latin typeface="Arial"/>
                <a:cs typeface="Arial"/>
              </a:rPr>
              <a:t>with</a:t>
            </a:r>
            <a:r>
              <a:rPr sz="2000" spc="-3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mydriatic</a:t>
            </a:r>
            <a:endParaRPr sz="2000">
              <a:latin typeface="Arial"/>
              <a:cs typeface="Arial"/>
            </a:endParaRPr>
          </a:p>
          <a:p>
            <a:pPr marL="514350">
              <a:lnSpc>
                <a:spcPct val="100000"/>
              </a:lnSpc>
              <a:spcBef>
                <a:spcPts val="20"/>
              </a:spcBef>
            </a:pPr>
            <a:r>
              <a:rPr sz="2000" spc="-65" dirty="0">
                <a:latin typeface="Arial"/>
                <a:cs typeface="Arial"/>
              </a:rPr>
              <a:t>Pilocarpine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nitrate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eye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drops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(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1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45" dirty="0">
                <a:latin typeface="Arial"/>
                <a:cs typeface="Arial"/>
              </a:rPr>
              <a:t>to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4%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514350" marR="5080">
              <a:lnSpc>
                <a:spcPct val="79600"/>
              </a:lnSpc>
              <a:spcBef>
                <a:spcPts val="509"/>
              </a:spcBef>
            </a:pPr>
            <a:r>
              <a:rPr sz="2000" b="1" spc="-80" dirty="0">
                <a:solidFill>
                  <a:srgbClr val="006FBF"/>
                </a:solidFill>
                <a:latin typeface="Arial"/>
                <a:cs typeface="Arial"/>
              </a:rPr>
              <a:t>Atropine </a:t>
            </a:r>
            <a:r>
              <a:rPr sz="2000" spc="-114" dirty="0">
                <a:latin typeface="Arial"/>
                <a:cs typeface="Arial"/>
              </a:rPr>
              <a:t>used </a:t>
            </a:r>
            <a:r>
              <a:rPr sz="2000" spc="-165" dirty="0">
                <a:latin typeface="Arial"/>
                <a:cs typeface="Arial"/>
              </a:rPr>
              <a:t>as 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antidote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70" dirty="0">
                <a:latin typeface="Arial"/>
                <a:cs typeface="Arial"/>
              </a:rPr>
              <a:t>acute  </a:t>
            </a:r>
            <a:r>
              <a:rPr sz="2000" spc="-50" dirty="0">
                <a:latin typeface="Arial"/>
                <a:cs typeface="Arial"/>
              </a:rPr>
              <a:t>pilocarpine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poisoning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(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1-2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mg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IV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8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hrly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80019" y="2062479"/>
            <a:ext cx="2218689" cy="3602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7570" y="2071370"/>
            <a:ext cx="9434830" cy="498598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IMU ,,,</a:t>
            </a:r>
            <a:r>
              <a:rPr lang="en-US" dirty="0" err="1" smtClean="0"/>
              <a:t>dr</a:t>
            </a:r>
            <a:r>
              <a:rPr lang="en-US" dirty="0" smtClean="0"/>
              <a:t> khan</a:t>
            </a:r>
          </a:p>
        </p:txBody>
      </p:sp>
      <p:pic>
        <p:nvPicPr>
          <p:cNvPr id="3074" name="Picture 2" descr="C:\Users\DELL\Desktop\New folder (2)\cholinergic-system-anti-cholinergic-system-2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10820400" cy="517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84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91159"/>
            <a:ext cx="50850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25" dirty="0"/>
              <a:t>Pilocarpine </a:t>
            </a:r>
            <a:r>
              <a:rPr sz="4000" spc="-40" dirty="0"/>
              <a:t>in</a:t>
            </a:r>
            <a:r>
              <a:rPr sz="4000" spc="-560" dirty="0"/>
              <a:t> </a:t>
            </a:r>
            <a:r>
              <a:rPr sz="4000" spc="-190" dirty="0"/>
              <a:t>Glaucoma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1520189" y="1239520"/>
            <a:ext cx="1149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04670" y="1253490"/>
            <a:ext cx="48983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1315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Constriction of circular muscle </a:t>
            </a:r>
            <a:r>
              <a:rPr sz="2000" dirty="0">
                <a:latin typeface="Carlito"/>
                <a:cs typeface="Carlito"/>
              </a:rPr>
              <a:t>of </a:t>
            </a:r>
            <a:r>
              <a:rPr sz="2000" spc="-5" dirty="0">
                <a:latin typeface="Carlito"/>
                <a:cs typeface="Carlito"/>
              </a:rPr>
              <a:t>Iris  Contraction </a:t>
            </a:r>
            <a:r>
              <a:rPr sz="2000" dirty="0">
                <a:latin typeface="Carlito"/>
                <a:cs typeface="Carlito"/>
              </a:rPr>
              <a:t>of </a:t>
            </a:r>
            <a:r>
              <a:rPr sz="2000" spc="-5" dirty="0">
                <a:latin typeface="Carlito"/>
                <a:cs typeface="Carlito"/>
              </a:rPr>
              <a:t>ciliary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muscle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Spasm of accommodation </a:t>
            </a:r>
            <a:r>
              <a:rPr sz="2000" dirty="0">
                <a:latin typeface="Carlito"/>
                <a:cs typeface="Carlito"/>
              </a:rPr>
              <a:t>– </a:t>
            </a:r>
            <a:r>
              <a:rPr sz="2000" spc="-5" dirty="0">
                <a:latin typeface="Carlito"/>
                <a:cs typeface="Carlito"/>
              </a:rPr>
              <a:t>fixed </a:t>
            </a:r>
            <a:r>
              <a:rPr sz="2000" dirty="0">
                <a:latin typeface="Carlito"/>
                <a:cs typeface="Carlito"/>
              </a:rPr>
              <a:t>at </a:t>
            </a:r>
            <a:r>
              <a:rPr sz="2000" spc="-5" dirty="0">
                <a:latin typeface="Carlito"/>
                <a:cs typeface="Carlito"/>
              </a:rPr>
              <a:t>near</a:t>
            </a:r>
            <a:r>
              <a:rPr sz="2000" spc="5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vision</a:t>
            </a:r>
            <a:endParaRPr sz="2000">
              <a:latin typeface="Carlito"/>
              <a:cs typeface="Carlito"/>
            </a:endParaRPr>
          </a:p>
        </p:txBody>
      </p:sp>
      <p:pic>
        <p:nvPicPr>
          <p:cNvPr id="2051" name="Picture 3" descr="C:\Users\DELL\Desktop\New folder (2)\cholinergic-system-anti-cholinergic-system-4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55031"/>
            <a:ext cx="4876800" cy="445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L\Desktop\New folder (2)\cholinergic-system-anti-cholinergic-system-20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685799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7500" y="1244600"/>
            <a:ext cx="21894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5" dirty="0"/>
              <a:t>M</a:t>
            </a:r>
            <a:r>
              <a:rPr sz="4000" spc="-275" dirty="0"/>
              <a:t>us</a:t>
            </a:r>
            <a:r>
              <a:rPr sz="4000" spc="-265" dirty="0"/>
              <a:t>c</a:t>
            </a:r>
            <a:r>
              <a:rPr sz="4000" spc="-95" dirty="0"/>
              <a:t>ar</a:t>
            </a:r>
            <a:r>
              <a:rPr sz="4000" spc="-55" dirty="0"/>
              <a:t>i</a:t>
            </a:r>
            <a:r>
              <a:rPr sz="4000" spc="-114" dirty="0"/>
              <a:t>n</a:t>
            </a:r>
            <a:r>
              <a:rPr sz="4000" spc="-235" dirty="0"/>
              <a:t>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369" y="2392679"/>
            <a:ext cx="8284845" cy="354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45" dirty="0">
                <a:latin typeface="Arial"/>
                <a:cs typeface="Arial"/>
              </a:rPr>
              <a:t>Alkaloid </a:t>
            </a:r>
            <a:r>
              <a:rPr sz="2400" spc="10" dirty="0">
                <a:latin typeface="Arial"/>
                <a:cs typeface="Arial"/>
              </a:rPr>
              <a:t>from</a:t>
            </a:r>
            <a:r>
              <a:rPr sz="2400" spc="-5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mushroom </a:t>
            </a:r>
            <a:r>
              <a:rPr sz="2400" b="1" i="1" spc="-95" dirty="0">
                <a:solidFill>
                  <a:srgbClr val="006FBF"/>
                </a:solidFill>
                <a:latin typeface="Arial"/>
                <a:cs typeface="Arial"/>
              </a:rPr>
              <a:t>Amanita </a:t>
            </a:r>
            <a:r>
              <a:rPr sz="2400" b="1" i="1" spc="-165" dirty="0">
                <a:solidFill>
                  <a:srgbClr val="006FBF"/>
                </a:solidFill>
                <a:latin typeface="Arial"/>
                <a:cs typeface="Arial"/>
              </a:rPr>
              <a:t>muscaria</a:t>
            </a:r>
            <a:endParaRPr sz="24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9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60" dirty="0">
                <a:latin typeface="Arial"/>
                <a:cs typeface="Arial"/>
              </a:rPr>
              <a:t>Only </a:t>
            </a:r>
            <a:r>
              <a:rPr sz="2400" spc="-85" dirty="0">
                <a:latin typeface="Arial"/>
                <a:cs typeface="Arial"/>
              </a:rPr>
              <a:t>muscarinic</a:t>
            </a:r>
            <a:r>
              <a:rPr sz="2400" spc="-32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actions</a:t>
            </a:r>
            <a:endParaRPr sz="24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70" dirty="0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clinical</a:t>
            </a:r>
            <a:r>
              <a:rPr sz="2400" spc="-3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0000"/>
                </a:solidFill>
                <a:latin typeface="Arial"/>
                <a:cs typeface="Arial"/>
              </a:rPr>
              <a:t>use</a:t>
            </a:r>
            <a:endParaRPr sz="2400" dirty="0">
              <a:latin typeface="Arial"/>
              <a:cs typeface="Arial"/>
            </a:endParaRPr>
          </a:p>
          <a:p>
            <a:pPr marL="298450" indent="-285750">
              <a:lnSpc>
                <a:spcPts val="2655"/>
              </a:lnSpc>
              <a:spcBef>
                <a:spcPts val="600"/>
              </a:spcBef>
              <a:buClr>
                <a:srgbClr val="1186C2"/>
              </a:buClr>
              <a:buSzPct val="143750"/>
              <a:buFont typeface="Arial"/>
              <a:buChar char="•"/>
              <a:tabLst>
                <a:tab pos="298450" algn="l"/>
              </a:tabLst>
            </a:pPr>
            <a:r>
              <a:rPr sz="2400" b="1" spc="-140" dirty="0">
                <a:solidFill>
                  <a:srgbClr val="00AFEF"/>
                </a:solidFill>
                <a:latin typeface="Arial"/>
                <a:cs typeface="Arial"/>
              </a:rPr>
              <a:t>Mushroom</a:t>
            </a:r>
            <a:r>
              <a:rPr sz="2400" b="1" spc="-17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b="1" spc="-150" dirty="0">
                <a:solidFill>
                  <a:srgbClr val="FF0000"/>
                </a:solidFill>
                <a:latin typeface="Arial"/>
                <a:cs typeface="Arial"/>
              </a:rPr>
              <a:t>poisoning</a:t>
            </a:r>
            <a:r>
              <a:rPr sz="2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due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45" dirty="0">
                <a:latin typeface="Arial"/>
                <a:cs typeface="Arial"/>
              </a:rPr>
              <a:t>to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ingestion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of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poisonous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mushroom</a:t>
            </a:r>
            <a:endParaRPr sz="2400" dirty="0">
              <a:latin typeface="Arial"/>
              <a:cs typeface="Arial"/>
            </a:endParaRPr>
          </a:p>
          <a:p>
            <a:pPr marL="12700" marR="1356360">
              <a:lnSpc>
                <a:spcPts val="3479"/>
              </a:lnSpc>
              <a:spcBef>
                <a:spcPts val="440"/>
              </a:spcBef>
            </a:pPr>
            <a:r>
              <a:rPr sz="3450" b="1" spc="-110" dirty="0">
                <a:solidFill>
                  <a:srgbClr val="1186C2"/>
                </a:solidFill>
                <a:latin typeface="Arial"/>
                <a:cs typeface="Arial"/>
              </a:rPr>
              <a:t>1.</a:t>
            </a:r>
            <a:r>
              <a:rPr sz="2400" b="1" spc="-110" dirty="0">
                <a:solidFill>
                  <a:srgbClr val="006FBF"/>
                </a:solidFill>
                <a:latin typeface="Arial"/>
                <a:cs typeface="Arial"/>
              </a:rPr>
              <a:t>Early </a:t>
            </a:r>
            <a:r>
              <a:rPr sz="2400" b="1" spc="-120" dirty="0">
                <a:solidFill>
                  <a:srgbClr val="006FBF"/>
                </a:solidFill>
                <a:latin typeface="Arial"/>
                <a:cs typeface="Arial"/>
              </a:rPr>
              <a:t>onset </a:t>
            </a:r>
            <a:r>
              <a:rPr sz="2400" b="1" spc="-150" dirty="0">
                <a:solidFill>
                  <a:srgbClr val="006FBF"/>
                </a:solidFill>
                <a:latin typeface="Arial"/>
                <a:cs typeface="Arial"/>
              </a:rPr>
              <a:t>mushroom poisoning </a:t>
            </a:r>
            <a:r>
              <a:rPr sz="2400" b="1" spc="-140" dirty="0">
                <a:solidFill>
                  <a:srgbClr val="006FBF"/>
                </a:solidFill>
                <a:latin typeface="Arial"/>
                <a:cs typeface="Arial"/>
              </a:rPr>
              <a:t>(Muscarine</a:t>
            </a:r>
            <a:r>
              <a:rPr sz="2400" b="1" spc="-34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b="1" spc="-75" dirty="0">
                <a:solidFill>
                  <a:srgbClr val="006FBF"/>
                </a:solidFill>
                <a:latin typeface="Arial"/>
                <a:cs typeface="Arial"/>
              </a:rPr>
              <a:t>type) </a:t>
            </a:r>
            <a:r>
              <a:rPr sz="2400" b="1" spc="-75" dirty="0">
                <a:solidFill>
                  <a:srgbClr val="1186C2"/>
                </a:solidFill>
                <a:latin typeface="Arial"/>
                <a:cs typeface="Arial"/>
              </a:rPr>
              <a:t> </a:t>
            </a:r>
            <a:r>
              <a:rPr lang="en-US" sz="2400" b="1" spc="-75" dirty="0" err="1" smtClean="0">
                <a:solidFill>
                  <a:srgbClr val="1186C2"/>
                </a:solidFill>
                <a:latin typeface="Arial"/>
                <a:cs typeface="Arial"/>
              </a:rPr>
              <a:t>inocybe</a:t>
            </a:r>
            <a:r>
              <a:rPr lang="en-US" sz="2400" b="1" spc="-75" dirty="0" smtClean="0">
                <a:solidFill>
                  <a:srgbClr val="1186C2"/>
                </a:solidFill>
                <a:latin typeface="Arial"/>
                <a:cs typeface="Arial"/>
              </a:rPr>
              <a:t> and </a:t>
            </a:r>
            <a:r>
              <a:rPr lang="en-US" sz="2400" b="1" spc="-75" dirty="0" err="1" smtClean="0">
                <a:solidFill>
                  <a:srgbClr val="1186C2"/>
                </a:solidFill>
                <a:latin typeface="Arial"/>
                <a:cs typeface="Arial"/>
              </a:rPr>
              <a:t>clitocybe</a:t>
            </a:r>
            <a:r>
              <a:rPr lang="en-US" sz="2400" b="1" spc="-75" dirty="0" smtClean="0">
                <a:solidFill>
                  <a:srgbClr val="1186C2"/>
                </a:solidFill>
                <a:latin typeface="Arial"/>
                <a:cs typeface="Arial"/>
              </a:rPr>
              <a:t> </a:t>
            </a:r>
            <a:r>
              <a:rPr sz="3450" b="1" spc="-70" dirty="0" smtClean="0">
                <a:solidFill>
                  <a:srgbClr val="1186C2"/>
                </a:solidFill>
                <a:latin typeface="Arial"/>
                <a:cs typeface="Arial"/>
              </a:rPr>
              <a:t>2.</a:t>
            </a:r>
            <a:r>
              <a:rPr sz="2400" b="1" spc="-70" dirty="0" smtClean="0">
                <a:solidFill>
                  <a:srgbClr val="006FBF"/>
                </a:solidFill>
                <a:latin typeface="Arial"/>
                <a:cs typeface="Arial"/>
              </a:rPr>
              <a:t>Late </a:t>
            </a:r>
            <a:r>
              <a:rPr sz="2400" b="1" spc="-120" dirty="0">
                <a:solidFill>
                  <a:srgbClr val="006FBF"/>
                </a:solidFill>
                <a:latin typeface="Arial"/>
                <a:cs typeface="Arial"/>
              </a:rPr>
              <a:t>onset </a:t>
            </a:r>
            <a:r>
              <a:rPr sz="2400" b="1" spc="-150" dirty="0">
                <a:solidFill>
                  <a:srgbClr val="006FBF"/>
                </a:solidFill>
                <a:latin typeface="Arial"/>
                <a:cs typeface="Arial"/>
              </a:rPr>
              <a:t>mushroom </a:t>
            </a:r>
            <a:r>
              <a:rPr sz="2400" b="1" spc="-150" dirty="0" smtClean="0">
                <a:solidFill>
                  <a:srgbClr val="006FBF"/>
                </a:solidFill>
                <a:latin typeface="Arial"/>
                <a:cs typeface="Arial"/>
              </a:rPr>
              <a:t>poisoning</a:t>
            </a:r>
            <a:r>
              <a:rPr lang="en-US" sz="2400" b="1" spc="-150" dirty="0" smtClean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lang="en-US" sz="2400" b="1" spc="-150" dirty="0" err="1" smtClean="0">
                <a:solidFill>
                  <a:srgbClr val="006FBF"/>
                </a:solidFill>
                <a:latin typeface="Arial"/>
                <a:cs typeface="Arial"/>
              </a:rPr>
              <a:t>aminata</a:t>
            </a:r>
            <a:r>
              <a:rPr lang="en-US" sz="2400" b="1" spc="-150" dirty="0" smtClean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lang="en-US" sz="2400" b="1" spc="-150" dirty="0" err="1" smtClean="0">
                <a:solidFill>
                  <a:srgbClr val="006FBF"/>
                </a:solidFill>
                <a:latin typeface="Arial"/>
                <a:cs typeface="Arial"/>
              </a:rPr>
              <a:t>phallides</a:t>
            </a:r>
            <a:r>
              <a:rPr sz="2400" b="1" spc="-150" dirty="0" smtClean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b="1" spc="-150" dirty="0" smtClean="0">
                <a:solidFill>
                  <a:srgbClr val="1186C2"/>
                </a:solidFill>
                <a:latin typeface="Arial"/>
                <a:cs typeface="Arial"/>
              </a:rPr>
              <a:t> </a:t>
            </a:r>
            <a:r>
              <a:rPr sz="3450" b="1" spc="-130" dirty="0">
                <a:solidFill>
                  <a:srgbClr val="1186C2"/>
                </a:solidFill>
                <a:latin typeface="Arial"/>
                <a:cs typeface="Arial"/>
              </a:rPr>
              <a:t>3.</a:t>
            </a:r>
            <a:r>
              <a:rPr sz="2400" b="1" spc="-130" dirty="0">
                <a:solidFill>
                  <a:srgbClr val="006FBF"/>
                </a:solidFill>
                <a:latin typeface="Arial"/>
                <a:cs typeface="Arial"/>
              </a:rPr>
              <a:t>Hallucinogenic</a:t>
            </a:r>
            <a:r>
              <a:rPr sz="2400" b="1" spc="-18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b="1" spc="-65" dirty="0" smtClean="0">
                <a:solidFill>
                  <a:srgbClr val="006FBF"/>
                </a:solidFill>
                <a:latin typeface="Arial"/>
                <a:cs typeface="Arial"/>
              </a:rPr>
              <a:t>type</a:t>
            </a:r>
            <a:r>
              <a:rPr lang="en-US" sz="2400" b="1" spc="-65" dirty="0" smtClean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lang="en-US" sz="2400" b="1" spc="-65" dirty="0" err="1" smtClean="0">
                <a:solidFill>
                  <a:srgbClr val="006FBF"/>
                </a:solidFill>
                <a:latin typeface="Arial"/>
                <a:cs typeface="Arial"/>
              </a:rPr>
              <a:t>aminata</a:t>
            </a:r>
            <a:r>
              <a:rPr lang="en-US" sz="2400" b="1" spc="-65" dirty="0" smtClean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lang="en-US" sz="2400" b="1" spc="-65" dirty="0" err="1" smtClean="0">
                <a:solidFill>
                  <a:srgbClr val="006FBF"/>
                </a:solidFill>
                <a:latin typeface="Arial"/>
                <a:cs typeface="Arial"/>
              </a:rPr>
              <a:t>muscira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369" y="1042670"/>
            <a:ext cx="44684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14" dirty="0"/>
              <a:t>Mushroom</a:t>
            </a:r>
            <a:r>
              <a:rPr sz="4000" spc="-365" dirty="0"/>
              <a:t> </a:t>
            </a:r>
            <a:r>
              <a:rPr sz="4000" spc="-160" dirty="0"/>
              <a:t>Poisoning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369" y="2819400"/>
            <a:ext cx="9810115" cy="3396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2555"/>
              </a:lnSpc>
              <a:spcBef>
                <a:spcPts val="100"/>
              </a:spcBef>
              <a:buClr>
                <a:srgbClr val="1186C2"/>
              </a:buClr>
              <a:buSzPct val="143750"/>
              <a:buFont typeface="Arial"/>
              <a:buChar char="•"/>
              <a:tabLst>
                <a:tab pos="298450" algn="l"/>
              </a:tabLst>
            </a:pPr>
            <a:r>
              <a:rPr sz="2400" b="1" spc="-125" dirty="0">
                <a:latin typeface="Arial"/>
                <a:cs typeface="Arial"/>
              </a:rPr>
              <a:t>Early</a:t>
            </a:r>
            <a:r>
              <a:rPr sz="2400" b="1" spc="-275" dirty="0">
                <a:latin typeface="Arial"/>
                <a:cs typeface="Arial"/>
              </a:rPr>
              <a:t> </a:t>
            </a:r>
            <a:r>
              <a:rPr sz="2400" b="1" spc="-114" dirty="0">
                <a:latin typeface="Arial"/>
                <a:cs typeface="Arial"/>
              </a:rPr>
              <a:t>Onset</a:t>
            </a:r>
            <a:r>
              <a:rPr sz="2400" b="1" spc="-175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Mushroom</a:t>
            </a:r>
            <a:r>
              <a:rPr sz="2400" b="1" spc="-180" dirty="0">
                <a:latin typeface="Arial"/>
                <a:cs typeface="Arial"/>
              </a:rPr>
              <a:t> </a:t>
            </a:r>
            <a:r>
              <a:rPr sz="2400" b="1" spc="-155" dirty="0">
                <a:latin typeface="Arial"/>
                <a:cs typeface="Arial"/>
              </a:rPr>
              <a:t>Poisoning:</a:t>
            </a:r>
            <a:r>
              <a:rPr sz="2400" b="1" spc="-260" dirty="0">
                <a:latin typeface="Arial"/>
                <a:cs typeface="Arial"/>
              </a:rPr>
              <a:t> </a:t>
            </a:r>
            <a:r>
              <a:rPr sz="2400" b="1" spc="-215" dirty="0">
                <a:latin typeface="Arial"/>
                <a:cs typeface="Arial"/>
              </a:rPr>
              <a:t>Occurs</a:t>
            </a:r>
            <a:r>
              <a:rPr sz="2400" b="1" spc="-180" dirty="0">
                <a:latin typeface="Arial"/>
                <a:cs typeface="Arial"/>
              </a:rPr>
              <a:t> </a:t>
            </a:r>
            <a:r>
              <a:rPr sz="2400" b="1" spc="165" dirty="0">
                <a:latin typeface="Arial"/>
                <a:cs typeface="Arial"/>
              </a:rPr>
              <a:t>½</a:t>
            </a:r>
            <a:r>
              <a:rPr sz="2400" b="1" spc="-18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to</a:t>
            </a:r>
            <a:r>
              <a:rPr sz="2400" b="1" spc="-170" dirty="0">
                <a:latin typeface="Arial"/>
                <a:cs typeface="Arial"/>
              </a:rPr>
              <a:t> </a:t>
            </a:r>
            <a:r>
              <a:rPr sz="2400" b="1" spc="-150" dirty="0">
                <a:latin typeface="Arial"/>
                <a:cs typeface="Arial"/>
              </a:rPr>
              <a:t>1</a:t>
            </a:r>
            <a:r>
              <a:rPr sz="2400" b="1" spc="-180" dirty="0">
                <a:latin typeface="Arial"/>
                <a:cs typeface="Arial"/>
              </a:rPr>
              <a:t> </a:t>
            </a:r>
            <a:r>
              <a:rPr sz="2400" b="1" spc="-135" dirty="0">
                <a:latin typeface="Arial"/>
                <a:cs typeface="Arial"/>
              </a:rPr>
              <a:t>hour</a:t>
            </a:r>
            <a:endParaRPr sz="2400" dirty="0">
              <a:latin typeface="Arial"/>
              <a:cs typeface="Arial"/>
            </a:endParaRPr>
          </a:p>
          <a:p>
            <a:pPr marL="755650" lvl="1" indent="-285750" algn="just">
              <a:lnSpc>
                <a:spcPts val="2745"/>
              </a:lnSpc>
              <a:buClr>
                <a:srgbClr val="1186C2"/>
              </a:buClr>
              <a:buSzPct val="145000"/>
              <a:buFont typeface="Arial"/>
              <a:buChar char="–"/>
              <a:tabLst>
                <a:tab pos="755650" algn="l"/>
              </a:tabLst>
            </a:pPr>
            <a:r>
              <a:rPr sz="2000" b="1" spc="-110" dirty="0">
                <a:solidFill>
                  <a:srgbClr val="006FBF"/>
                </a:solidFill>
                <a:latin typeface="Arial"/>
                <a:cs typeface="Arial"/>
              </a:rPr>
              <a:t>Symptoms </a:t>
            </a:r>
            <a:r>
              <a:rPr sz="2000" b="1" spc="-90" dirty="0">
                <a:solidFill>
                  <a:srgbClr val="006FBF"/>
                </a:solidFill>
                <a:latin typeface="Arial"/>
                <a:cs typeface="Arial"/>
              </a:rPr>
              <a:t>are </a:t>
            </a:r>
            <a:r>
              <a:rPr sz="2000" b="1" spc="-105" dirty="0">
                <a:solidFill>
                  <a:srgbClr val="006FBF"/>
                </a:solidFill>
                <a:latin typeface="Arial"/>
                <a:cs typeface="Arial"/>
              </a:rPr>
              <a:t>characteristic </a:t>
            </a:r>
            <a:r>
              <a:rPr sz="2000" b="1" spc="-70" dirty="0">
                <a:solidFill>
                  <a:srgbClr val="006FBF"/>
                </a:solidFill>
                <a:latin typeface="Arial"/>
                <a:cs typeface="Arial"/>
              </a:rPr>
              <a:t>of </a:t>
            </a:r>
            <a:r>
              <a:rPr sz="2000" b="1" spc="-130" dirty="0">
                <a:solidFill>
                  <a:srgbClr val="006FBF"/>
                </a:solidFill>
                <a:latin typeface="Arial"/>
                <a:cs typeface="Arial"/>
              </a:rPr>
              <a:t>Muscarinic</a:t>
            </a:r>
            <a:r>
              <a:rPr sz="2000" b="1" spc="-35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006FBF"/>
                </a:solidFill>
                <a:latin typeface="Arial"/>
                <a:cs typeface="Arial"/>
              </a:rPr>
              <a:t>actions</a:t>
            </a:r>
            <a:endParaRPr sz="2000" dirty="0">
              <a:latin typeface="Arial"/>
              <a:cs typeface="Arial"/>
            </a:endParaRPr>
          </a:p>
          <a:p>
            <a:pPr marL="755650" marR="5080" lvl="1" indent="-285750">
              <a:lnSpc>
                <a:spcPct val="86700"/>
              </a:lnSpc>
              <a:spcBef>
                <a:spcPts val="50"/>
              </a:spcBef>
              <a:buClr>
                <a:srgbClr val="1186C2"/>
              </a:buClr>
              <a:buSzPct val="145000"/>
              <a:buFont typeface="Arial"/>
              <a:buChar char="–"/>
              <a:tabLst>
                <a:tab pos="755650" algn="l"/>
              </a:tabLst>
            </a:pPr>
            <a:r>
              <a:rPr sz="2000" b="1" spc="-110" dirty="0">
                <a:solidFill>
                  <a:srgbClr val="006FBF"/>
                </a:solidFill>
                <a:latin typeface="Arial"/>
                <a:cs typeface="Arial"/>
              </a:rPr>
              <a:t>Inocybe </a:t>
            </a:r>
            <a:r>
              <a:rPr sz="2000" spc="-25" dirty="0">
                <a:latin typeface="Arial"/>
                <a:cs typeface="Arial"/>
              </a:rPr>
              <a:t>or </a:t>
            </a:r>
            <a:r>
              <a:rPr sz="2000" b="1" spc="-105" dirty="0">
                <a:solidFill>
                  <a:srgbClr val="006FBF"/>
                </a:solidFill>
                <a:latin typeface="Arial"/>
                <a:cs typeface="Arial"/>
              </a:rPr>
              <a:t>Clitocybe </a:t>
            </a:r>
            <a:r>
              <a:rPr sz="2000" spc="-140" dirty="0">
                <a:latin typeface="Arial"/>
                <a:cs typeface="Arial"/>
              </a:rPr>
              <a:t>– </a:t>
            </a:r>
            <a:r>
              <a:rPr sz="2000" spc="-110" dirty="0">
                <a:latin typeface="Arial"/>
                <a:cs typeface="Arial"/>
              </a:rPr>
              <a:t>severe </a:t>
            </a:r>
            <a:r>
              <a:rPr sz="2000" spc="-50" dirty="0">
                <a:latin typeface="Arial"/>
                <a:cs typeface="Arial"/>
              </a:rPr>
              <a:t>cholinergic </a:t>
            </a:r>
            <a:r>
              <a:rPr sz="2000" spc="-55" dirty="0">
                <a:latin typeface="Arial"/>
                <a:cs typeface="Arial"/>
              </a:rPr>
              <a:t>symptoms </a:t>
            </a:r>
            <a:r>
              <a:rPr sz="2000" spc="-35" dirty="0">
                <a:latin typeface="Arial"/>
                <a:cs typeface="Arial"/>
              </a:rPr>
              <a:t>like </a:t>
            </a:r>
            <a:r>
              <a:rPr sz="2000" spc="-15" dirty="0">
                <a:latin typeface="Arial"/>
                <a:cs typeface="Arial"/>
              </a:rPr>
              <a:t>vomiting, </a:t>
            </a:r>
            <a:r>
              <a:rPr sz="2000" spc="-45" dirty="0">
                <a:latin typeface="Arial"/>
                <a:cs typeface="Arial"/>
              </a:rPr>
              <a:t>salivation,  </a:t>
            </a:r>
            <a:r>
              <a:rPr sz="2000" spc="-30" dirty="0">
                <a:latin typeface="Arial"/>
                <a:cs typeface="Arial"/>
              </a:rPr>
              <a:t>lacrimation,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headache,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bronchospasm,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diarrhoea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bradycardia,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dyspnoea,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hypotension,  </a:t>
            </a:r>
            <a:r>
              <a:rPr sz="2000" spc="-100" dirty="0">
                <a:latin typeface="Arial"/>
                <a:cs typeface="Arial"/>
              </a:rPr>
              <a:t>weakness,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cardiovascular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collapse,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convulsions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and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coma</a:t>
            </a:r>
            <a:endParaRPr sz="2000" dirty="0">
              <a:latin typeface="Arial"/>
              <a:cs typeface="Arial"/>
            </a:endParaRPr>
          </a:p>
          <a:p>
            <a:pPr marL="755650" lvl="1" indent="-285750" algn="just">
              <a:lnSpc>
                <a:spcPts val="2840"/>
              </a:lnSpc>
              <a:buClr>
                <a:srgbClr val="1186C2"/>
              </a:buClr>
              <a:buSzPct val="145000"/>
              <a:buChar char="–"/>
              <a:tabLst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Antidote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is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006FBF"/>
                </a:solidFill>
                <a:latin typeface="Arial"/>
                <a:cs typeface="Arial"/>
              </a:rPr>
              <a:t>Atropine</a:t>
            </a:r>
            <a:r>
              <a:rPr sz="2000" b="1" spc="-14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sulphate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(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2-3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mg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IM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every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hrly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45" dirty="0">
                <a:latin typeface="Arial"/>
                <a:cs typeface="Arial"/>
              </a:rPr>
              <a:t>till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improvement)</a:t>
            </a:r>
            <a:endParaRPr sz="2000" dirty="0">
              <a:latin typeface="Arial"/>
              <a:cs typeface="Arial"/>
            </a:endParaRPr>
          </a:p>
          <a:p>
            <a:pPr marL="298450" marR="887730" indent="-285750" algn="just">
              <a:lnSpc>
                <a:spcPct val="100000"/>
              </a:lnSpc>
              <a:spcBef>
                <a:spcPts val="420"/>
              </a:spcBef>
              <a:buClr>
                <a:srgbClr val="1186C2"/>
              </a:buClr>
              <a:buSzPct val="143750"/>
              <a:buFont typeface="Arial"/>
              <a:buChar char="•"/>
              <a:tabLst>
                <a:tab pos="298450" algn="l"/>
              </a:tabLst>
            </a:pPr>
            <a:r>
              <a:rPr sz="2400" b="1" spc="-135" dirty="0">
                <a:latin typeface="Arial"/>
                <a:cs typeface="Arial"/>
              </a:rPr>
              <a:t>Hallucinogenic</a:t>
            </a:r>
            <a:r>
              <a:rPr sz="2400" b="1" spc="-180" dirty="0">
                <a:latin typeface="Arial"/>
                <a:cs typeface="Arial"/>
              </a:rPr>
              <a:t> </a:t>
            </a:r>
            <a:r>
              <a:rPr sz="2400" b="1" spc="-70" dirty="0" err="1" smtClean="0">
                <a:latin typeface="Arial"/>
                <a:cs typeface="Arial"/>
              </a:rPr>
              <a:t>type:</a:t>
            </a:r>
            <a:r>
              <a:rPr lang="en-US" sz="2400" b="1" spc="-70" dirty="0" err="1" smtClean="0">
                <a:latin typeface="Arial"/>
                <a:cs typeface="Arial"/>
              </a:rPr>
              <a:t>amanita</a:t>
            </a:r>
            <a:r>
              <a:rPr lang="en-US" sz="2400" b="1" spc="-70" dirty="0" smtClean="0">
                <a:latin typeface="Arial"/>
                <a:cs typeface="Arial"/>
              </a:rPr>
              <a:t> </a:t>
            </a:r>
            <a:r>
              <a:rPr lang="en-US" sz="2400" b="1" spc="-70" dirty="0" err="1" smtClean="0">
                <a:latin typeface="Arial"/>
                <a:cs typeface="Arial"/>
              </a:rPr>
              <a:t>muscira</a:t>
            </a:r>
            <a:r>
              <a:rPr sz="2400" b="1" spc="-170" dirty="0" smtClean="0">
                <a:latin typeface="Arial"/>
                <a:cs typeface="Arial"/>
              </a:rPr>
              <a:t> </a:t>
            </a:r>
            <a:r>
              <a:rPr sz="2400" b="1" spc="-135" dirty="0">
                <a:latin typeface="Arial"/>
                <a:cs typeface="Arial"/>
              </a:rPr>
              <a:t>due</a:t>
            </a:r>
            <a:r>
              <a:rPr sz="2400" b="1" spc="-17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to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145" dirty="0">
                <a:solidFill>
                  <a:srgbClr val="006FBF"/>
                </a:solidFill>
                <a:latin typeface="Arial"/>
                <a:cs typeface="Arial"/>
              </a:rPr>
              <a:t>Muscimol</a:t>
            </a:r>
            <a:r>
              <a:rPr sz="2400" b="1" spc="-18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or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006FBF"/>
                </a:solidFill>
                <a:latin typeface="Arial"/>
                <a:cs typeface="Arial"/>
              </a:rPr>
              <a:t>ibotenic</a:t>
            </a:r>
            <a:r>
              <a:rPr sz="2400" spc="-18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006FBF"/>
                </a:solidFill>
                <a:latin typeface="Arial"/>
                <a:cs typeface="Arial"/>
              </a:rPr>
              <a:t>acid</a:t>
            </a:r>
            <a:r>
              <a:rPr sz="2400" spc="-18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present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i="1" spc="-90" dirty="0">
                <a:latin typeface="Arial"/>
                <a:cs typeface="Arial"/>
              </a:rPr>
              <a:t>A.  </a:t>
            </a:r>
            <a:r>
              <a:rPr sz="2400" i="1" spc="-120" dirty="0">
                <a:latin typeface="Arial"/>
                <a:cs typeface="Arial"/>
              </a:rPr>
              <a:t>muscria</a:t>
            </a:r>
            <a:r>
              <a:rPr sz="2400" spc="-120" dirty="0">
                <a:latin typeface="Arial"/>
                <a:cs typeface="Arial"/>
              </a:rPr>
              <a:t>.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Blocks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muscarinic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receptors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brain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and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activate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amino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acid  </a:t>
            </a:r>
            <a:r>
              <a:rPr sz="2400" spc="-70" dirty="0">
                <a:latin typeface="Arial"/>
                <a:cs typeface="Arial"/>
              </a:rPr>
              <a:t>receptors.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No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specific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treatment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–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b="1" spc="-100" dirty="0">
                <a:solidFill>
                  <a:srgbClr val="006FBF"/>
                </a:solidFill>
                <a:latin typeface="Arial"/>
                <a:cs typeface="Arial"/>
              </a:rPr>
              <a:t>Atropine</a:t>
            </a:r>
            <a:r>
              <a:rPr sz="2400" b="1" spc="-15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contraindicated.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539" y="490220"/>
            <a:ext cx="47072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-105" dirty="0"/>
              <a:t>Late </a:t>
            </a:r>
            <a:r>
              <a:rPr sz="4000" spc="-135" dirty="0"/>
              <a:t>Onset</a:t>
            </a:r>
            <a:r>
              <a:rPr sz="4000" spc="-730" dirty="0"/>
              <a:t> </a:t>
            </a:r>
            <a:r>
              <a:rPr sz="4000" spc="-114" dirty="0"/>
              <a:t>Mushroom  </a:t>
            </a:r>
            <a:r>
              <a:rPr sz="4000" spc="-160" dirty="0"/>
              <a:t>Poisoning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642110" y="2352040"/>
            <a:ext cx="32492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125" dirty="0">
                <a:latin typeface="Arial"/>
                <a:cs typeface="Arial"/>
              </a:rPr>
              <a:t>Occurs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within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6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-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210" dirty="0">
                <a:latin typeface="Arial"/>
                <a:cs typeface="Arial"/>
              </a:rPr>
              <a:t>15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hours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2110" y="2656840"/>
            <a:ext cx="93332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45" dirty="0">
                <a:solidFill>
                  <a:srgbClr val="006FBF"/>
                </a:solidFill>
                <a:latin typeface="Arial"/>
                <a:cs typeface="Arial"/>
              </a:rPr>
              <a:t>Amanita</a:t>
            </a:r>
            <a:r>
              <a:rPr sz="2200" spc="-16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006FBF"/>
                </a:solidFill>
                <a:latin typeface="Arial"/>
                <a:cs typeface="Arial"/>
              </a:rPr>
              <a:t>phylloides</a:t>
            </a:r>
            <a:r>
              <a:rPr sz="2200" spc="-16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006FBF"/>
                </a:solidFill>
                <a:latin typeface="Arial"/>
                <a:cs typeface="Arial"/>
              </a:rPr>
              <a:t>(deadly</a:t>
            </a:r>
            <a:r>
              <a:rPr sz="2200" spc="-16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006FBF"/>
                </a:solidFill>
                <a:latin typeface="Arial"/>
                <a:cs typeface="Arial"/>
              </a:rPr>
              <a:t>nightcap),</a:t>
            </a:r>
            <a:r>
              <a:rPr sz="2200" spc="-24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006FBF"/>
                </a:solidFill>
                <a:latin typeface="Arial"/>
                <a:cs typeface="Arial"/>
              </a:rPr>
              <a:t>Galerina–</a:t>
            </a:r>
            <a:r>
              <a:rPr sz="2200" spc="33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due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50" dirty="0">
                <a:latin typeface="Arial"/>
                <a:cs typeface="Arial"/>
              </a:rPr>
              <a:t>to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peptide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toxins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–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Inhibit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7860" y="2890520"/>
            <a:ext cx="30676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45" dirty="0">
                <a:latin typeface="Arial"/>
                <a:cs typeface="Arial"/>
              </a:rPr>
              <a:t>RNA </a:t>
            </a:r>
            <a:r>
              <a:rPr sz="2200" spc="-90" dirty="0">
                <a:latin typeface="Arial"/>
                <a:cs typeface="Arial"/>
              </a:rPr>
              <a:t>and </a:t>
            </a:r>
            <a:r>
              <a:rPr sz="2200" spc="-25" dirty="0">
                <a:latin typeface="Arial"/>
                <a:cs typeface="Arial"/>
              </a:rPr>
              <a:t>protein</a:t>
            </a:r>
            <a:r>
              <a:rPr sz="2200" spc="-32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synthesis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2110" y="3195320"/>
            <a:ext cx="95738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10" dirty="0">
                <a:latin typeface="Arial"/>
                <a:cs typeface="Arial"/>
              </a:rPr>
              <a:t>Irritability,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restlessness,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nausea,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vomiting,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bloody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diarrhoea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ataxia,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hallucination,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27860" y="3429000"/>
            <a:ext cx="94545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35" dirty="0">
                <a:latin typeface="Arial"/>
                <a:cs typeface="Arial"/>
              </a:rPr>
              <a:t>delirium,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sedation,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drowsiness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and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sleep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–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b="1" spc="-105" dirty="0">
                <a:solidFill>
                  <a:srgbClr val="006FBF"/>
                </a:solidFill>
                <a:latin typeface="Arial"/>
                <a:cs typeface="Arial"/>
              </a:rPr>
              <a:t>Kidney,</a:t>
            </a:r>
            <a:r>
              <a:rPr sz="2200" b="1" spc="-15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95" dirty="0">
                <a:solidFill>
                  <a:srgbClr val="006FBF"/>
                </a:solidFill>
                <a:latin typeface="Arial"/>
                <a:cs typeface="Arial"/>
              </a:rPr>
              <a:t>liver</a:t>
            </a:r>
            <a:r>
              <a:rPr sz="2200" b="1" spc="-15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and</a:t>
            </a:r>
            <a:r>
              <a:rPr sz="2200" spc="-235" dirty="0">
                <a:latin typeface="Arial"/>
                <a:cs typeface="Arial"/>
              </a:rPr>
              <a:t> </a:t>
            </a:r>
            <a:r>
              <a:rPr sz="2200" b="1" spc="-120" dirty="0">
                <a:solidFill>
                  <a:srgbClr val="006FBF"/>
                </a:solidFill>
                <a:latin typeface="Arial"/>
                <a:cs typeface="Arial"/>
              </a:rPr>
              <a:t>GIT</a:t>
            </a:r>
            <a:r>
              <a:rPr sz="2200" b="1" spc="-155" dirty="0">
                <a:solidFill>
                  <a:srgbClr val="006FBF"/>
                </a:solidFill>
                <a:latin typeface="Arial"/>
                <a:cs typeface="Arial"/>
              </a:rPr>
              <a:t> mucosal</a:t>
            </a:r>
            <a:r>
              <a:rPr sz="2200" b="1" spc="-17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110" dirty="0">
                <a:solidFill>
                  <a:srgbClr val="006FBF"/>
                </a:solidFill>
                <a:latin typeface="Arial"/>
                <a:cs typeface="Arial"/>
              </a:rPr>
              <a:t>damage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2110" y="3733800"/>
            <a:ext cx="9174480" cy="2481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2520"/>
              </a:lnSpc>
              <a:spcBef>
                <a:spcPts val="10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35" dirty="0">
                <a:latin typeface="Arial"/>
                <a:cs typeface="Arial"/>
              </a:rPr>
              <a:t>Maintain </a:t>
            </a:r>
            <a:r>
              <a:rPr sz="2200" spc="-40" dirty="0">
                <a:latin typeface="Arial"/>
                <a:cs typeface="Arial"/>
              </a:rPr>
              <a:t>blood </a:t>
            </a:r>
            <a:r>
              <a:rPr sz="2200" spc="-100" dirty="0">
                <a:latin typeface="Arial"/>
                <a:cs typeface="Arial"/>
              </a:rPr>
              <a:t>pressure,</a:t>
            </a:r>
            <a:r>
              <a:rPr sz="2200" spc="-45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respiration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ts val="2520"/>
              </a:lnSpc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35" dirty="0">
                <a:latin typeface="Arial"/>
                <a:cs typeface="Arial"/>
              </a:rPr>
              <a:t>Inj. </a:t>
            </a:r>
            <a:r>
              <a:rPr sz="2200" spc="-95" dirty="0">
                <a:latin typeface="Arial"/>
                <a:cs typeface="Arial"/>
              </a:rPr>
              <a:t>Diazepam </a:t>
            </a:r>
            <a:r>
              <a:rPr sz="2200" spc="-170" dirty="0">
                <a:latin typeface="Arial"/>
                <a:cs typeface="Arial"/>
              </a:rPr>
              <a:t>5 </a:t>
            </a:r>
            <a:r>
              <a:rPr sz="2200" spc="-40" dirty="0">
                <a:latin typeface="Arial"/>
                <a:cs typeface="Arial"/>
              </a:rPr>
              <a:t>mg</a:t>
            </a:r>
            <a:r>
              <a:rPr sz="2200" spc="-39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IM</a:t>
            </a:r>
            <a:endParaRPr sz="2200">
              <a:latin typeface="Arial"/>
              <a:cs typeface="Arial"/>
            </a:endParaRPr>
          </a:p>
          <a:p>
            <a:pPr marL="298450" marR="133985" indent="-285750">
              <a:lnSpc>
                <a:spcPct val="79900"/>
              </a:lnSpc>
              <a:spcBef>
                <a:spcPts val="540"/>
              </a:spcBef>
              <a:buClr>
                <a:srgbClr val="1186C2"/>
              </a:buClr>
              <a:buSzPct val="145454"/>
              <a:buFont typeface="Arial"/>
              <a:buChar char="•"/>
              <a:tabLst>
                <a:tab pos="298450" algn="l"/>
              </a:tabLst>
            </a:pPr>
            <a:r>
              <a:rPr sz="2200" b="1" spc="-95" dirty="0">
                <a:solidFill>
                  <a:srgbClr val="FF0000"/>
                </a:solidFill>
                <a:latin typeface="Arial"/>
                <a:cs typeface="Arial"/>
              </a:rPr>
              <a:t>Atropine</a:t>
            </a:r>
            <a:r>
              <a:rPr sz="2200" b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0" dirty="0">
                <a:solidFill>
                  <a:srgbClr val="FF0000"/>
                </a:solidFill>
                <a:latin typeface="Arial"/>
                <a:cs typeface="Arial"/>
              </a:rPr>
              <a:t>contraindicated</a:t>
            </a:r>
            <a:r>
              <a:rPr sz="22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180" dirty="0">
                <a:latin typeface="Arial"/>
                <a:cs typeface="Arial"/>
              </a:rPr>
              <a:t>as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75" dirty="0">
                <a:latin typeface="Arial"/>
                <a:cs typeface="Arial"/>
              </a:rPr>
              <a:t>it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may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cause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convulsions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and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death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-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penicillin,  </a:t>
            </a:r>
            <a:r>
              <a:rPr sz="2200" spc="-15" dirty="0">
                <a:latin typeface="Arial"/>
                <a:cs typeface="Arial"/>
              </a:rPr>
              <a:t>thioctic </a:t>
            </a:r>
            <a:r>
              <a:rPr sz="2200" spc="-85" dirty="0">
                <a:latin typeface="Arial"/>
                <a:cs typeface="Arial"/>
              </a:rPr>
              <a:t>acid </a:t>
            </a:r>
            <a:r>
              <a:rPr sz="2200" i="1" spc="-100" dirty="0">
                <a:latin typeface="Arial"/>
                <a:cs typeface="Arial"/>
              </a:rPr>
              <a:t>and </a:t>
            </a:r>
            <a:r>
              <a:rPr sz="2200" spc="-40" dirty="0">
                <a:latin typeface="Arial"/>
                <a:cs typeface="Arial"/>
              </a:rPr>
              <a:t>silibinin</a:t>
            </a:r>
            <a:r>
              <a:rPr sz="2200" spc="-46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(antidote?)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ts val="2195"/>
              </a:lnSpc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85" dirty="0">
                <a:latin typeface="Arial"/>
                <a:cs typeface="Arial"/>
              </a:rPr>
              <a:t>Gastric </a:t>
            </a:r>
            <a:r>
              <a:rPr sz="2200" spc="-95" dirty="0">
                <a:latin typeface="Arial"/>
                <a:cs typeface="Arial"/>
              </a:rPr>
              <a:t>lavage </a:t>
            </a:r>
            <a:r>
              <a:rPr sz="2200" spc="-85" dirty="0">
                <a:latin typeface="Arial"/>
                <a:cs typeface="Arial"/>
              </a:rPr>
              <a:t>and </a:t>
            </a:r>
            <a:r>
              <a:rPr sz="2200" spc="-45" dirty="0">
                <a:latin typeface="Arial"/>
                <a:cs typeface="Arial"/>
              </a:rPr>
              <a:t>activated</a:t>
            </a:r>
            <a:r>
              <a:rPr sz="2200" spc="-45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charcoal</a:t>
            </a:r>
            <a:endParaRPr sz="2200">
              <a:latin typeface="Arial"/>
              <a:cs typeface="Arial"/>
            </a:endParaRPr>
          </a:p>
          <a:p>
            <a:pPr marL="298450" marR="5080" indent="-285750">
              <a:lnSpc>
                <a:spcPct val="70000"/>
              </a:lnSpc>
              <a:spcBef>
                <a:spcPts val="1125"/>
              </a:spcBef>
            </a:pPr>
            <a:r>
              <a:rPr sz="3700" b="1" spc="-270" dirty="0">
                <a:solidFill>
                  <a:srgbClr val="006FBF"/>
                </a:solidFill>
                <a:latin typeface="Arial"/>
                <a:cs typeface="Arial"/>
              </a:rPr>
              <a:t>DELAYED</a:t>
            </a:r>
            <a:r>
              <a:rPr sz="3700" b="1" spc="-43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3700" b="1" spc="-204" dirty="0">
                <a:solidFill>
                  <a:srgbClr val="006FBF"/>
                </a:solidFill>
                <a:latin typeface="Arial"/>
                <a:cs typeface="Arial"/>
              </a:rPr>
              <a:t>ONSET</a:t>
            </a:r>
            <a:r>
              <a:rPr sz="3700" b="1" spc="-53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3700" b="1" spc="-240" dirty="0">
                <a:solidFill>
                  <a:srgbClr val="006FBF"/>
                </a:solidFill>
                <a:latin typeface="Arial"/>
                <a:cs typeface="Arial"/>
              </a:rPr>
              <a:t>Type </a:t>
            </a:r>
            <a:r>
              <a:rPr sz="3700" spc="-105" dirty="0">
                <a:latin typeface="Arial"/>
                <a:cs typeface="Arial"/>
              </a:rPr>
              <a:t>(more</a:t>
            </a:r>
            <a:r>
              <a:rPr sz="3700" spc="-295" dirty="0">
                <a:latin typeface="Arial"/>
                <a:cs typeface="Arial"/>
              </a:rPr>
              <a:t> </a:t>
            </a:r>
            <a:r>
              <a:rPr sz="3700" spc="-50" dirty="0">
                <a:latin typeface="Arial"/>
                <a:cs typeface="Arial"/>
              </a:rPr>
              <a:t>than</a:t>
            </a:r>
            <a:r>
              <a:rPr sz="3700" spc="-310" dirty="0">
                <a:latin typeface="Arial"/>
                <a:cs typeface="Arial"/>
              </a:rPr>
              <a:t> </a:t>
            </a:r>
            <a:r>
              <a:rPr sz="3700" spc="-165" dirty="0">
                <a:latin typeface="Arial"/>
                <a:cs typeface="Arial"/>
              </a:rPr>
              <a:t>24</a:t>
            </a:r>
            <a:r>
              <a:rPr sz="3700" spc="-300" dirty="0">
                <a:latin typeface="Arial"/>
                <a:cs typeface="Arial"/>
              </a:rPr>
              <a:t> </a:t>
            </a:r>
            <a:r>
              <a:rPr sz="3700" spc="-160" dirty="0">
                <a:latin typeface="Arial"/>
                <a:cs typeface="Arial"/>
              </a:rPr>
              <a:t>Hours)</a:t>
            </a:r>
            <a:r>
              <a:rPr sz="3700" spc="-295" dirty="0">
                <a:latin typeface="Arial"/>
                <a:cs typeface="Arial"/>
              </a:rPr>
              <a:t> </a:t>
            </a:r>
            <a:r>
              <a:rPr sz="3700" spc="-254" dirty="0">
                <a:latin typeface="Arial"/>
                <a:cs typeface="Arial"/>
              </a:rPr>
              <a:t>–  </a:t>
            </a:r>
            <a:r>
              <a:rPr sz="3700" spc="-75" dirty="0">
                <a:latin typeface="Arial"/>
                <a:cs typeface="Arial"/>
              </a:rPr>
              <a:t>Nephrotoxic</a:t>
            </a:r>
            <a:r>
              <a:rPr sz="3700" spc="-305" dirty="0">
                <a:latin typeface="Arial"/>
                <a:cs typeface="Arial"/>
              </a:rPr>
              <a:t> </a:t>
            </a:r>
            <a:r>
              <a:rPr sz="3700" spc="-150" dirty="0">
                <a:latin typeface="Arial"/>
                <a:cs typeface="Arial"/>
              </a:rPr>
              <a:t>syndromes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DELL\Desktop\New folder (2)\cholinergic-system-anti-cholinergic-system-2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627"/>
            <a:ext cx="9982200" cy="62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421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9520" y="1244600"/>
            <a:ext cx="28854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25" dirty="0"/>
              <a:t>AChEs </a:t>
            </a:r>
            <a:r>
              <a:rPr sz="4000" spc="-5" dirty="0"/>
              <a:t>-</a:t>
            </a:r>
            <a:r>
              <a:rPr sz="4000" spc="-385" dirty="0"/>
              <a:t> </a:t>
            </a:r>
            <a:r>
              <a:rPr sz="4000" spc="-125" dirty="0"/>
              <a:t>MOA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2100" y="2413508"/>
            <a:ext cx="165100" cy="189865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450" spc="235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50" spc="235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450" spc="235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50" spc="235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2100" y="4585970"/>
            <a:ext cx="165100" cy="1130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500"/>
              </a:lnSpc>
              <a:spcBef>
                <a:spcPts val="120"/>
              </a:spcBef>
            </a:pPr>
            <a:r>
              <a:rPr sz="2450" spc="235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ts val="2500"/>
              </a:lnSpc>
            </a:pPr>
            <a:r>
              <a:rPr sz="2450" spc="235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450" spc="235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7850" y="2583179"/>
            <a:ext cx="4420870" cy="3509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100"/>
              </a:spcBef>
            </a:pPr>
            <a:r>
              <a:rPr sz="1700" spc="-25" dirty="0">
                <a:latin typeface="Arial"/>
                <a:cs typeface="Arial"/>
              </a:rPr>
              <a:t>Normally </a:t>
            </a:r>
            <a:r>
              <a:rPr sz="1700" spc="-55" dirty="0">
                <a:latin typeface="Arial"/>
                <a:cs typeface="Arial"/>
              </a:rPr>
              <a:t>Acetylcholinesterase </a:t>
            </a:r>
            <a:r>
              <a:rPr sz="1700" spc="-90" dirty="0">
                <a:latin typeface="Arial"/>
                <a:cs typeface="Arial"/>
              </a:rPr>
              <a:t>(AchE)</a:t>
            </a:r>
            <a:r>
              <a:rPr sz="1700" spc="-29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hydrolyses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835"/>
              </a:lnSpc>
            </a:pPr>
            <a:r>
              <a:rPr sz="1700" b="1" spc="-85" dirty="0">
                <a:solidFill>
                  <a:srgbClr val="006FBF"/>
                </a:solidFill>
                <a:latin typeface="Arial"/>
                <a:cs typeface="Arial"/>
              </a:rPr>
              <a:t>Acetylcholine</a:t>
            </a:r>
            <a:endParaRPr sz="1700">
              <a:latin typeface="Arial"/>
              <a:cs typeface="Arial"/>
            </a:endParaRPr>
          </a:p>
          <a:p>
            <a:pPr marL="12700" marR="664210" indent="43180">
              <a:lnSpc>
                <a:spcPts val="1639"/>
              </a:lnSpc>
              <a:spcBef>
                <a:spcPts val="395"/>
              </a:spcBef>
            </a:pPr>
            <a:r>
              <a:rPr sz="1700" spc="-80" dirty="0">
                <a:latin typeface="Arial"/>
                <a:cs typeface="Arial"/>
              </a:rPr>
              <a:t>The</a:t>
            </a:r>
            <a:r>
              <a:rPr sz="1700" spc="-135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active</a:t>
            </a:r>
            <a:r>
              <a:rPr sz="1700" spc="-135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site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spc="10" dirty="0">
                <a:latin typeface="Arial"/>
                <a:cs typeface="Arial"/>
              </a:rPr>
              <a:t>of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AChE</a:t>
            </a:r>
            <a:r>
              <a:rPr sz="1700" spc="-15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is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made</a:t>
            </a:r>
            <a:r>
              <a:rPr sz="1700" spc="-13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up</a:t>
            </a:r>
            <a:r>
              <a:rPr sz="1700" spc="-140" dirty="0">
                <a:latin typeface="Arial"/>
                <a:cs typeface="Arial"/>
              </a:rPr>
              <a:t> </a:t>
            </a:r>
            <a:r>
              <a:rPr sz="1700" spc="10" dirty="0">
                <a:latin typeface="Arial"/>
                <a:cs typeface="Arial"/>
              </a:rPr>
              <a:t>of</a:t>
            </a:r>
            <a:r>
              <a:rPr sz="1700" spc="-120" dirty="0">
                <a:latin typeface="Arial"/>
                <a:cs typeface="Arial"/>
              </a:rPr>
              <a:t> </a:t>
            </a:r>
            <a:r>
              <a:rPr sz="17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two 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u="heavy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subsites</a:t>
            </a:r>
            <a:r>
              <a:rPr sz="1700" b="1" spc="-120" dirty="0">
                <a:latin typeface="Arial"/>
                <a:cs typeface="Arial"/>
              </a:rPr>
              <a:t> – </a:t>
            </a:r>
            <a:r>
              <a:rPr sz="1700" b="1" spc="-95" dirty="0">
                <a:solidFill>
                  <a:srgbClr val="006FBF"/>
                </a:solidFill>
                <a:latin typeface="Arial"/>
                <a:cs typeface="Arial"/>
              </a:rPr>
              <a:t>anionic </a:t>
            </a:r>
            <a:r>
              <a:rPr sz="1700" spc="-65" dirty="0">
                <a:latin typeface="Arial"/>
                <a:cs typeface="Arial"/>
              </a:rPr>
              <a:t>and</a:t>
            </a:r>
            <a:r>
              <a:rPr sz="1700" spc="-180" dirty="0"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006FBF"/>
                </a:solidFill>
                <a:latin typeface="Arial"/>
                <a:cs typeface="Arial"/>
              </a:rPr>
              <a:t>esteratic</a:t>
            </a:r>
            <a:endParaRPr sz="1700">
              <a:latin typeface="Arial"/>
              <a:cs typeface="Arial"/>
            </a:endParaRPr>
          </a:p>
          <a:p>
            <a:pPr marL="12700" marR="393700" indent="44450">
              <a:lnSpc>
                <a:spcPct val="79900"/>
              </a:lnSpc>
              <a:spcBef>
                <a:spcPts val="434"/>
              </a:spcBef>
            </a:pPr>
            <a:r>
              <a:rPr sz="1700" spc="-80" dirty="0">
                <a:latin typeface="Arial"/>
                <a:cs typeface="Arial"/>
              </a:rPr>
              <a:t>The</a:t>
            </a:r>
            <a:r>
              <a:rPr sz="1700" spc="-120" dirty="0">
                <a:latin typeface="Arial"/>
                <a:cs typeface="Arial"/>
              </a:rPr>
              <a:t> </a:t>
            </a:r>
            <a:r>
              <a:rPr sz="17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anionic</a:t>
            </a:r>
            <a:r>
              <a:rPr sz="17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b="1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site</a:t>
            </a:r>
            <a:r>
              <a:rPr sz="1700" b="1" spc="-114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serves</a:t>
            </a:r>
            <a:r>
              <a:rPr sz="1700" spc="-140" dirty="0">
                <a:latin typeface="Arial"/>
                <a:cs typeface="Arial"/>
              </a:rPr>
              <a:t> </a:t>
            </a:r>
            <a:r>
              <a:rPr sz="1700" spc="30" dirty="0">
                <a:latin typeface="Arial"/>
                <a:cs typeface="Arial"/>
              </a:rPr>
              <a:t>to</a:t>
            </a:r>
            <a:r>
              <a:rPr sz="1700" spc="-13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bind</a:t>
            </a:r>
            <a:r>
              <a:rPr sz="1700" spc="-140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a</a:t>
            </a:r>
            <a:r>
              <a:rPr sz="1700" spc="-14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molecule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spc="10" dirty="0">
                <a:latin typeface="Arial"/>
                <a:cs typeface="Arial"/>
              </a:rPr>
              <a:t>of  </a:t>
            </a:r>
            <a:r>
              <a:rPr sz="1700" spc="-110" dirty="0">
                <a:latin typeface="Arial"/>
                <a:cs typeface="Arial"/>
              </a:rPr>
              <a:t>ACh </a:t>
            </a:r>
            <a:r>
              <a:rPr sz="1700" spc="35" dirty="0">
                <a:latin typeface="Arial"/>
                <a:cs typeface="Arial"/>
              </a:rPr>
              <a:t>to </a:t>
            </a:r>
            <a:r>
              <a:rPr sz="1700" spc="-10" dirty="0">
                <a:latin typeface="Arial"/>
                <a:cs typeface="Arial"/>
              </a:rPr>
              <a:t>the</a:t>
            </a:r>
            <a:r>
              <a:rPr sz="1700" spc="-34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enzyme</a:t>
            </a:r>
            <a:endParaRPr sz="1700">
              <a:latin typeface="Arial"/>
              <a:cs typeface="Arial"/>
            </a:endParaRPr>
          </a:p>
          <a:p>
            <a:pPr marL="12700" marR="82550" indent="43180">
              <a:lnSpc>
                <a:spcPct val="79900"/>
              </a:lnSpc>
              <a:spcBef>
                <a:spcPts val="430"/>
              </a:spcBef>
            </a:pPr>
            <a:r>
              <a:rPr sz="1700" spc="-85" dirty="0">
                <a:latin typeface="Arial"/>
                <a:cs typeface="Arial"/>
              </a:rPr>
              <a:t>Once </a:t>
            </a:r>
            <a:r>
              <a:rPr sz="1700" spc="-10" dirty="0">
                <a:latin typeface="Arial"/>
                <a:cs typeface="Arial"/>
              </a:rPr>
              <a:t>the </a:t>
            </a:r>
            <a:r>
              <a:rPr sz="1700" spc="-110" dirty="0">
                <a:latin typeface="Arial"/>
                <a:cs typeface="Arial"/>
              </a:rPr>
              <a:t>ACh </a:t>
            </a:r>
            <a:r>
              <a:rPr sz="1700" spc="-75" dirty="0">
                <a:latin typeface="Arial"/>
                <a:cs typeface="Arial"/>
              </a:rPr>
              <a:t>is </a:t>
            </a:r>
            <a:r>
              <a:rPr sz="1700" spc="-45" dirty="0">
                <a:latin typeface="Arial"/>
                <a:cs typeface="Arial"/>
              </a:rPr>
              <a:t>bound, </a:t>
            </a:r>
            <a:r>
              <a:rPr sz="1700" spc="-10" dirty="0">
                <a:latin typeface="Arial"/>
                <a:cs typeface="Arial"/>
              </a:rPr>
              <a:t>the </a:t>
            </a:r>
            <a:r>
              <a:rPr sz="1700" spc="-15" dirty="0">
                <a:latin typeface="Arial"/>
                <a:cs typeface="Arial"/>
              </a:rPr>
              <a:t>hydrolytic </a:t>
            </a:r>
            <a:r>
              <a:rPr sz="1700" spc="-35" dirty="0">
                <a:latin typeface="Arial"/>
                <a:cs typeface="Arial"/>
              </a:rPr>
              <a:t>reaction  </a:t>
            </a:r>
            <a:r>
              <a:rPr sz="1700" spc="-80" dirty="0">
                <a:latin typeface="Arial"/>
                <a:cs typeface="Arial"/>
              </a:rPr>
              <a:t>occurs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5" dirty="0">
                <a:latin typeface="Arial"/>
                <a:cs typeface="Arial"/>
              </a:rPr>
              <a:t>at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a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second</a:t>
            </a:r>
            <a:r>
              <a:rPr sz="1700" spc="-14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region</a:t>
            </a:r>
            <a:r>
              <a:rPr sz="1700" spc="-135" dirty="0">
                <a:latin typeface="Arial"/>
                <a:cs typeface="Arial"/>
              </a:rPr>
              <a:t> </a:t>
            </a:r>
            <a:r>
              <a:rPr sz="1700" spc="10" dirty="0">
                <a:latin typeface="Arial"/>
                <a:cs typeface="Arial"/>
              </a:rPr>
              <a:t>of</a:t>
            </a:r>
            <a:r>
              <a:rPr sz="1700" spc="-1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the</a:t>
            </a:r>
            <a:r>
              <a:rPr sz="1700" spc="-135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active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site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called  </a:t>
            </a:r>
            <a:r>
              <a:rPr sz="1700" spc="-10" dirty="0">
                <a:latin typeface="Arial"/>
                <a:cs typeface="Arial"/>
              </a:rPr>
              <a:t>the </a:t>
            </a:r>
            <a:r>
              <a:rPr sz="1700" b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esteratic</a:t>
            </a:r>
            <a:r>
              <a:rPr sz="1700" b="1" u="heavy" spc="-2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700" b="1" u="heavy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subsite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700" spc="-80" dirty="0">
                <a:latin typeface="Arial"/>
                <a:cs typeface="Arial"/>
              </a:rPr>
              <a:t>The</a:t>
            </a:r>
            <a:r>
              <a:rPr sz="1700" spc="-120" dirty="0">
                <a:latin typeface="Arial"/>
                <a:cs typeface="Arial"/>
              </a:rPr>
              <a:t> </a:t>
            </a:r>
            <a:r>
              <a:rPr sz="1700" b="1" spc="-155" dirty="0">
                <a:solidFill>
                  <a:srgbClr val="BF0000"/>
                </a:solidFill>
                <a:latin typeface="Arial"/>
                <a:cs typeface="Arial"/>
              </a:rPr>
              <a:t>AChE</a:t>
            </a:r>
            <a:r>
              <a:rPr sz="170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itself</a:t>
            </a:r>
            <a:r>
              <a:rPr sz="1700" spc="-14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gets</a:t>
            </a:r>
            <a:r>
              <a:rPr sz="1700" spc="-125" dirty="0"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006FBF"/>
                </a:solidFill>
                <a:latin typeface="Arial"/>
                <a:cs typeface="Arial"/>
              </a:rPr>
              <a:t>acetylated</a:t>
            </a:r>
            <a:r>
              <a:rPr sz="1700" spc="-12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700" spc="5" dirty="0">
                <a:latin typeface="Arial"/>
                <a:cs typeface="Arial"/>
              </a:rPr>
              <a:t>at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serine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site</a:t>
            </a:r>
            <a:endParaRPr sz="1700">
              <a:latin typeface="Arial"/>
              <a:cs typeface="Arial"/>
            </a:endParaRPr>
          </a:p>
          <a:p>
            <a:pPr marL="12700" marR="158750">
              <a:lnSpc>
                <a:spcPct val="79900"/>
              </a:lnSpc>
              <a:spcBef>
                <a:spcPts val="430"/>
              </a:spcBef>
            </a:pPr>
            <a:r>
              <a:rPr sz="1700" spc="-35" dirty="0">
                <a:latin typeface="Arial"/>
                <a:cs typeface="Arial"/>
              </a:rPr>
              <a:t>Acetylated </a:t>
            </a:r>
            <a:r>
              <a:rPr sz="1700" spc="-65" dirty="0">
                <a:latin typeface="Arial"/>
                <a:cs typeface="Arial"/>
              </a:rPr>
              <a:t>enzyme reacts </a:t>
            </a:r>
            <a:r>
              <a:rPr sz="1700" spc="-125" dirty="0">
                <a:latin typeface="Arial"/>
                <a:cs typeface="Arial"/>
              </a:rPr>
              <a:t>+ </a:t>
            </a:r>
            <a:r>
              <a:rPr sz="1700" spc="-25" dirty="0">
                <a:latin typeface="Arial"/>
                <a:cs typeface="Arial"/>
              </a:rPr>
              <a:t>water </a:t>
            </a:r>
            <a:r>
              <a:rPr sz="1700" spc="-125" dirty="0">
                <a:latin typeface="Arial"/>
                <a:cs typeface="Arial"/>
              </a:rPr>
              <a:t>= </a:t>
            </a:r>
            <a:r>
              <a:rPr sz="1700" spc="-55" dirty="0">
                <a:latin typeface="Arial"/>
                <a:cs typeface="Arial"/>
              </a:rPr>
              <a:t>acetic</a:t>
            </a:r>
            <a:r>
              <a:rPr sz="1700" spc="-17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acid  </a:t>
            </a:r>
            <a:r>
              <a:rPr sz="1700" spc="-65" dirty="0">
                <a:latin typeface="Arial"/>
                <a:cs typeface="Arial"/>
              </a:rPr>
              <a:t>and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choline</a:t>
            </a:r>
            <a:endParaRPr sz="1700">
              <a:latin typeface="Arial"/>
              <a:cs typeface="Arial"/>
            </a:endParaRPr>
          </a:p>
          <a:p>
            <a:pPr marL="12700" marR="5080" indent="43180">
              <a:lnSpc>
                <a:spcPct val="80100"/>
              </a:lnSpc>
              <a:spcBef>
                <a:spcPts val="415"/>
              </a:spcBef>
            </a:pPr>
            <a:r>
              <a:rPr sz="1700" spc="-65" dirty="0">
                <a:latin typeface="Arial"/>
                <a:cs typeface="Arial"/>
              </a:rPr>
              <a:t>Choline </a:t>
            </a:r>
            <a:r>
              <a:rPr sz="1700" spc="-5" dirty="0">
                <a:latin typeface="Arial"/>
                <a:cs typeface="Arial"/>
              </a:rPr>
              <a:t>- </a:t>
            </a:r>
            <a:r>
              <a:rPr sz="1700" b="1" spc="-55" dirty="0">
                <a:latin typeface="Arial"/>
                <a:cs typeface="Arial"/>
              </a:rPr>
              <a:t>immediately </a:t>
            </a:r>
            <a:r>
              <a:rPr sz="1700" b="1" spc="-50" dirty="0">
                <a:latin typeface="Arial"/>
                <a:cs typeface="Arial"/>
              </a:rPr>
              <a:t>taken </a:t>
            </a:r>
            <a:r>
              <a:rPr sz="1700" b="1" spc="-110" dirty="0">
                <a:latin typeface="Arial"/>
                <a:cs typeface="Arial"/>
              </a:rPr>
              <a:t>up </a:t>
            </a:r>
            <a:r>
              <a:rPr sz="1700" b="1" spc="-80" dirty="0">
                <a:latin typeface="Arial"/>
                <a:cs typeface="Arial"/>
              </a:rPr>
              <a:t>again </a:t>
            </a:r>
            <a:r>
              <a:rPr sz="1700" b="1" spc="-90" dirty="0">
                <a:latin typeface="Arial"/>
                <a:cs typeface="Arial"/>
              </a:rPr>
              <a:t>by </a:t>
            </a:r>
            <a:r>
              <a:rPr sz="1700" b="1" spc="-35" dirty="0">
                <a:latin typeface="Arial"/>
                <a:cs typeface="Arial"/>
              </a:rPr>
              <a:t>the  </a:t>
            </a:r>
            <a:r>
              <a:rPr sz="1700" b="1" spc="-85" dirty="0">
                <a:latin typeface="Arial"/>
                <a:cs typeface="Arial"/>
              </a:rPr>
              <a:t>high </a:t>
            </a:r>
            <a:r>
              <a:rPr sz="1700" b="1" spc="-40" dirty="0">
                <a:latin typeface="Arial"/>
                <a:cs typeface="Arial"/>
              </a:rPr>
              <a:t>affinity </a:t>
            </a:r>
            <a:r>
              <a:rPr sz="1700" b="1" spc="-95" dirty="0">
                <a:latin typeface="Arial"/>
                <a:cs typeface="Arial"/>
              </a:rPr>
              <a:t>choline </a:t>
            </a:r>
            <a:r>
              <a:rPr sz="1700" b="1" spc="-65" dirty="0">
                <a:latin typeface="Arial"/>
                <a:cs typeface="Arial"/>
              </a:rPr>
              <a:t>uptake </a:t>
            </a:r>
            <a:r>
              <a:rPr sz="1700" b="1" spc="-100" dirty="0">
                <a:latin typeface="Arial"/>
                <a:cs typeface="Arial"/>
              </a:rPr>
              <a:t>system</a:t>
            </a:r>
            <a:r>
              <a:rPr sz="1700" b="1" spc="-310" dirty="0">
                <a:latin typeface="Arial"/>
                <a:cs typeface="Arial"/>
              </a:rPr>
              <a:t> </a:t>
            </a:r>
            <a:r>
              <a:rPr sz="1700" b="1" spc="-95" dirty="0">
                <a:latin typeface="Arial"/>
                <a:cs typeface="Arial"/>
              </a:rPr>
              <a:t>presynaptic  </a:t>
            </a:r>
            <a:r>
              <a:rPr sz="1700" b="1" spc="-80" dirty="0">
                <a:latin typeface="Arial"/>
                <a:cs typeface="Arial"/>
              </a:rPr>
              <a:t>membrane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49109" y="2929889"/>
            <a:ext cx="4652010" cy="2466340"/>
            <a:chOff x="6849109" y="2929889"/>
            <a:chExt cx="4652010" cy="2466340"/>
          </a:xfrm>
        </p:grpSpPr>
        <p:sp>
          <p:nvSpPr>
            <p:cNvPr id="7" name="object 7"/>
            <p:cNvSpPr/>
            <p:nvPr/>
          </p:nvSpPr>
          <p:spPr>
            <a:xfrm>
              <a:off x="6849109" y="2929889"/>
              <a:ext cx="4652009" cy="16065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07499" y="4547869"/>
              <a:ext cx="408940" cy="829310"/>
            </a:xfrm>
            <a:custGeom>
              <a:avLst/>
              <a:gdLst/>
              <a:ahLst/>
              <a:cxnLst/>
              <a:rect l="l" t="t" r="r" b="b"/>
              <a:pathLst>
                <a:path w="408940" h="829310">
                  <a:moveTo>
                    <a:pt x="408940" y="829309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28759" y="4404359"/>
              <a:ext cx="154940" cy="180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221469" y="5443220"/>
            <a:ext cx="1445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latin typeface="Arial"/>
                <a:cs typeface="Arial"/>
              </a:rPr>
              <a:t>Glutamate</a:t>
            </a:r>
            <a:r>
              <a:rPr sz="1800" b="1" spc="-16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and  </a:t>
            </a:r>
            <a:r>
              <a:rPr sz="1800" b="1" spc="-105" dirty="0">
                <a:solidFill>
                  <a:srgbClr val="FF0000"/>
                </a:solidFill>
                <a:latin typeface="Arial"/>
                <a:cs typeface="Arial"/>
              </a:rPr>
              <a:t>histidine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63080" y="5388609"/>
            <a:ext cx="1134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15" dirty="0">
                <a:latin typeface="Arial"/>
                <a:cs typeface="Arial"/>
              </a:rPr>
              <a:t>T</a:t>
            </a:r>
            <a:r>
              <a:rPr sz="1800" b="1" spc="-110" dirty="0">
                <a:latin typeface="Arial"/>
                <a:cs typeface="Arial"/>
              </a:rPr>
              <a:t>ry</a:t>
            </a:r>
            <a:r>
              <a:rPr sz="1800" b="1" spc="-135" dirty="0">
                <a:latin typeface="Arial"/>
                <a:cs typeface="Arial"/>
              </a:rPr>
              <a:t>p</a:t>
            </a:r>
            <a:r>
              <a:rPr sz="1800" b="1" spc="20" dirty="0">
                <a:latin typeface="Arial"/>
                <a:cs typeface="Arial"/>
              </a:rPr>
              <a:t>t</a:t>
            </a:r>
            <a:r>
              <a:rPr sz="1800" b="1" spc="-135" dirty="0">
                <a:latin typeface="Arial"/>
                <a:cs typeface="Arial"/>
              </a:rPr>
              <a:t>oph</a:t>
            </a:r>
            <a:r>
              <a:rPr sz="1800" b="1" spc="-130" dirty="0">
                <a:latin typeface="Arial"/>
                <a:cs typeface="Arial"/>
              </a:rPr>
              <a:t>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510780" y="4602479"/>
            <a:ext cx="137160" cy="632460"/>
            <a:chOff x="7510780" y="4602479"/>
            <a:chExt cx="137160" cy="632460"/>
          </a:xfrm>
        </p:grpSpPr>
        <p:sp>
          <p:nvSpPr>
            <p:cNvPr id="13" name="object 13"/>
            <p:cNvSpPr/>
            <p:nvPr/>
          </p:nvSpPr>
          <p:spPr>
            <a:xfrm>
              <a:off x="7524750" y="4720589"/>
              <a:ext cx="59690" cy="500380"/>
            </a:xfrm>
            <a:custGeom>
              <a:avLst/>
              <a:gdLst/>
              <a:ahLst/>
              <a:cxnLst/>
              <a:rect l="l" t="t" r="r" b="b"/>
              <a:pathLst>
                <a:path w="59690" h="500379">
                  <a:moveTo>
                    <a:pt x="0" y="500380"/>
                  </a:moveTo>
                  <a:lnTo>
                    <a:pt x="59690" y="0"/>
                  </a:lnTo>
                </a:path>
              </a:pathLst>
            </a:custGeom>
            <a:ln w="279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22210" y="4602479"/>
              <a:ext cx="125730" cy="1320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ELL\Desktop\New folder (2)\cholinergic-system-anti-cholinergic-system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3649"/>
            <a:ext cx="11049000" cy="641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36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4600" y="1144270"/>
            <a:ext cx="28759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35" dirty="0"/>
              <a:t>AChEs </a:t>
            </a:r>
            <a:r>
              <a:rPr sz="4000" spc="-5" dirty="0"/>
              <a:t>-</a:t>
            </a:r>
            <a:r>
              <a:rPr sz="4000" spc="-355" dirty="0"/>
              <a:t> </a:t>
            </a:r>
            <a:r>
              <a:rPr sz="4000" spc="-140" dirty="0"/>
              <a:t>MOA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369" y="2457450"/>
            <a:ext cx="8776335" cy="153289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98450" marR="5080" indent="-285750">
              <a:lnSpc>
                <a:spcPct val="70100"/>
              </a:lnSpc>
              <a:spcBef>
                <a:spcPts val="89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75" dirty="0">
                <a:latin typeface="Arial"/>
                <a:cs typeface="Arial"/>
              </a:rPr>
              <a:t>Anticholinesterases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also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react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15" dirty="0">
                <a:latin typeface="Arial"/>
                <a:cs typeface="Arial"/>
              </a:rPr>
              <a:t>with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enzyme</a:t>
            </a:r>
            <a:r>
              <a:rPr sz="2200" spc="-254" dirty="0">
                <a:latin typeface="Arial"/>
                <a:cs typeface="Arial"/>
              </a:rPr>
              <a:t> </a:t>
            </a:r>
            <a:r>
              <a:rPr sz="2200" spc="-204" dirty="0">
                <a:latin typeface="Arial"/>
                <a:cs typeface="Arial"/>
              </a:rPr>
              <a:t>ChEs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similar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fashion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like  </a:t>
            </a:r>
            <a:r>
              <a:rPr sz="2200" spc="-55" dirty="0">
                <a:latin typeface="Arial"/>
                <a:cs typeface="Arial"/>
              </a:rPr>
              <a:t>Acetylcholine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ts val="2270"/>
              </a:lnSpc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105" dirty="0">
                <a:latin typeface="Arial"/>
                <a:cs typeface="Arial"/>
              </a:rPr>
              <a:t>Carbamates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–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006FBF"/>
                </a:solidFill>
                <a:latin typeface="Arial"/>
                <a:cs typeface="Arial"/>
              </a:rPr>
              <a:t>carbamylate</a:t>
            </a:r>
            <a:r>
              <a:rPr sz="2200" spc="-16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active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site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15" dirty="0">
                <a:latin typeface="Arial"/>
                <a:cs typeface="Arial"/>
              </a:rPr>
              <a:t>of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enzyme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ts val="2395"/>
              </a:lnSpc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105" dirty="0">
                <a:latin typeface="Arial"/>
                <a:cs typeface="Arial"/>
              </a:rPr>
              <a:t>Phosphates </a:t>
            </a:r>
            <a:r>
              <a:rPr sz="2200" spc="-150" dirty="0">
                <a:latin typeface="Arial"/>
                <a:cs typeface="Arial"/>
              </a:rPr>
              <a:t>– </a:t>
            </a:r>
            <a:r>
              <a:rPr sz="2200" spc="-70" dirty="0">
                <a:solidFill>
                  <a:srgbClr val="006FBF"/>
                </a:solidFill>
                <a:latin typeface="Arial"/>
                <a:cs typeface="Arial"/>
              </a:rPr>
              <a:t>Phosphorylate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35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enzyme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ts val="2515"/>
              </a:lnSpc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30" dirty="0">
                <a:latin typeface="Arial"/>
                <a:cs typeface="Arial"/>
              </a:rPr>
              <a:t>Both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react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similar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fashion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covalently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15" dirty="0">
                <a:latin typeface="Arial"/>
                <a:cs typeface="Arial"/>
              </a:rPr>
              <a:t>with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i="1" spc="-145" dirty="0">
                <a:solidFill>
                  <a:srgbClr val="FF0000"/>
                </a:solidFill>
                <a:latin typeface="Arial"/>
                <a:cs typeface="Arial"/>
              </a:rPr>
              <a:t>serine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3369" y="3909059"/>
            <a:ext cx="97015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75" dirty="0">
                <a:latin typeface="Arial"/>
                <a:cs typeface="Arial"/>
              </a:rPr>
              <a:t>Carbamylated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(reversible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inhibitors)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reacts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15" dirty="0">
                <a:latin typeface="Arial"/>
                <a:cs typeface="Arial"/>
              </a:rPr>
              <a:t>with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water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slowly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and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esteratic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site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9120" y="4142740"/>
            <a:ext cx="89865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5" dirty="0">
                <a:latin typeface="Arial"/>
                <a:cs typeface="Arial"/>
              </a:rPr>
              <a:t>is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freed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and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ready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for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action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–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65" dirty="0">
                <a:latin typeface="Arial"/>
                <a:cs typeface="Arial"/>
              </a:rPr>
              <a:t>30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minutes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(less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than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synthesis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15" dirty="0">
                <a:latin typeface="Arial"/>
                <a:cs typeface="Arial"/>
              </a:rPr>
              <a:t>of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fresh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enzyme)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3369" y="4447540"/>
            <a:ext cx="98113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35" dirty="0">
                <a:latin typeface="Arial"/>
                <a:cs typeface="Arial"/>
              </a:rPr>
              <a:t>But,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Phosphorylated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(irreversible)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reacts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extremely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slowly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or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not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all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–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takes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more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9120" y="4681220"/>
            <a:ext cx="41656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5" dirty="0">
                <a:latin typeface="Arial"/>
                <a:cs typeface="Arial"/>
              </a:rPr>
              <a:t>time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than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synthesis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15" dirty="0">
                <a:latin typeface="Arial"/>
                <a:cs typeface="Arial"/>
              </a:rPr>
              <a:t>of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fresh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enzyme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0570" y="4989829"/>
            <a:ext cx="856678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80"/>
              </a:lnSpc>
            </a:pPr>
            <a:r>
              <a:rPr sz="4125" baseline="-4040" dirty="0">
                <a:solidFill>
                  <a:srgbClr val="1186C2"/>
                </a:solidFill>
                <a:latin typeface="Arial"/>
                <a:cs typeface="Arial"/>
              </a:rPr>
              <a:t>–</a:t>
            </a:r>
            <a:r>
              <a:rPr sz="4125" spc="-52" baseline="-4040" dirty="0">
                <a:solidFill>
                  <a:srgbClr val="1186C2"/>
                </a:solidFill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Sometimes</a:t>
            </a:r>
            <a:r>
              <a:rPr sz="1900" spc="-14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phosphorylated</a:t>
            </a:r>
            <a:r>
              <a:rPr sz="1900" spc="-135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enzyme</a:t>
            </a:r>
            <a:r>
              <a:rPr sz="1900" spc="-145" dirty="0">
                <a:latin typeface="Arial"/>
                <a:cs typeface="Arial"/>
              </a:rPr>
              <a:t> </a:t>
            </a:r>
            <a:r>
              <a:rPr sz="1900" spc="-120" dirty="0">
                <a:latin typeface="Arial"/>
                <a:cs typeface="Arial"/>
              </a:rPr>
              <a:t>losses</a:t>
            </a:r>
            <a:r>
              <a:rPr sz="1900" spc="-140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one</a:t>
            </a:r>
            <a:r>
              <a:rPr sz="1900" spc="-145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alkyl</a:t>
            </a:r>
            <a:r>
              <a:rPr sz="1900" spc="-150" dirty="0">
                <a:latin typeface="Arial"/>
                <a:cs typeface="Arial"/>
              </a:rPr>
              <a:t> </a:t>
            </a:r>
            <a:r>
              <a:rPr sz="1900" spc="-45" dirty="0">
                <a:latin typeface="Arial"/>
                <a:cs typeface="Arial"/>
              </a:rPr>
              <a:t>group</a:t>
            </a:r>
            <a:r>
              <a:rPr sz="1900" spc="-140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and</a:t>
            </a:r>
            <a:r>
              <a:rPr sz="1900" spc="-135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become</a:t>
            </a:r>
            <a:r>
              <a:rPr sz="1900" spc="-14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resistant</a:t>
            </a:r>
            <a:r>
              <a:rPr sz="1900" spc="-145" dirty="0">
                <a:latin typeface="Arial"/>
                <a:cs typeface="Arial"/>
              </a:rPr>
              <a:t> </a:t>
            </a:r>
            <a:r>
              <a:rPr sz="1900" spc="35" dirty="0">
                <a:latin typeface="Arial"/>
                <a:cs typeface="Arial"/>
              </a:rPr>
              <a:t>to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6320" y="5191759"/>
            <a:ext cx="182943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60" dirty="0">
                <a:latin typeface="Arial"/>
                <a:cs typeface="Arial"/>
              </a:rPr>
              <a:t>hydrolysis </a:t>
            </a:r>
            <a:r>
              <a:rPr sz="1900" b="1" spc="-130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1900" b="1" spc="-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100" dirty="0">
                <a:solidFill>
                  <a:srgbClr val="FF0000"/>
                </a:solidFill>
                <a:latin typeface="Arial"/>
                <a:cs typeface="Arial"/>
              </a:rPr>
              <a:t>aging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3369" y="5450840"/>
            <a:ext cx="83680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65" dirty="0">
                <a:solidFill>
                  <a:srgbClr val="006FBF"/>
                </a:solidFill>
                <a:latin typeface="Arial"/>
                <a:cs typeface="Arial"/>
              </a:rPr>
              <a:t>Edrophonium</a:t>
            </a:r>
            <a:r>
              <a:rPr sz="2200" spc="-16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and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006FBF"/>
                </a:solidFill>
                <a:latin typeface="Arial"/>
                <a:cs typeface="Arial"/>
              </a:rPr>
              <a:t>tacrine</a:t>
            </a:r>
            <a:r>
              <a:rPr sz="2200" spc="-16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react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only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anionic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site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–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short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acting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while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49120" y="5684520"/>
            <a:ext cx="52546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85" dirty="0">
                <a:solidFill>
                  <a:srgbClr val="BF0000"/>
                </a:solidFill>
                <a:latin typeface="Arial"/>
                <a:cs typeface="Arial"/>
              </a:rPr>
              <a:t>Organophosphates</a:t>
            </a:r>
            <a:r>
              <a:rPr sz="2200" spc="-1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react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only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esteratic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site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6329" y="1244600"/>
            <a:ext cx="31311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25" dirty="0"/>
              <a:t>Physostigmine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369" y="2811779"/>
            <a:ext cx="9748520" cy="32131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8450" marR="90805" indent="-285750">
              <a:lnSpc>
                <a:spcPct val="79900"/>
              </a:lnSpc>
              <a:spcBef>
                <a:spcPts val="675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45" dirty="0">
                <a:latin typeface="Arial"/>
                <a:cs typeface="Arial"/>
              </a:rPr>
              <a:t>Alkaloid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from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dry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ripened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seed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(Calabar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bean)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of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African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plant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i="1" spc="-120" dirty="0">
                <a:solidFill>
                  <a:srgbClr val="0000FF"/>
                </a:solidFill>
                <a:latin typeface="Arial"/>
                <a:cs typeface="Arial"/>
              </a:rPr>
              <a:t>Physostigma  </a:t>
            </a:r>
            <a:r>
              <a:rPr sz="2400" i="1" spc="-160" dirty="0">
                <a:solidFill>
                  <a:srgbClr val="0000FF"/>
                </a:solidFill>
                <a:latin typeface="Arial"/>
                <a:cs typeface="Arial"/>
              </a:rPr>
              <a:t>venenosum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60" dirty="0">
                <a:latin typeface="Arial"/>
                <a:cs typeface="Arial"/>
              </a:rPr>
              <a:t>Tertiary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amine,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lipid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soluble,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well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absorbed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orally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and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crosses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BBB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70" dirty="0">
                <a:latin typeface="Arial"/>
                <a:cs typeface="Arial"/>
              </a:rPr>
              <a:t>Hydrolyzed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liver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and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plasma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by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esterases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75" dirty="0">
                <a:latin typeface="Arial"/>
                <a:cs typeface="Arial"/>
              </a:rPr>
              <a:t>Long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lasting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action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(4-8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hours)</a:t>
            </a:r>
            <a:endParaRPr sz="2400">
              <a:latin typeface="Arial"/>
              <a:cs typeface="Arial"/>
            </a:endParaRPr>
          </a:p>
          <a:p>
            <a:pPr marL="298450" marR="156210" indent="-285750">
              <a:lnSpc>
                <a:spcPct val="79900"/>
              </a:lnSpc>
              <a:spcBef>
                <a:spcPts val="60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95" dirty="0">
                <a:latin typeface="Arial"/>
                <a:cs typeface="Arial"/>
              </a:rPr>
              <a:t>Penetrates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cornea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readily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on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local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application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eye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-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Muscarinic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action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on  </a:t>
            </a:r>
            <a:r>
              <a:rPr sz="2400" spc="-114" dirty="0">
                <a:latin typeface="Arial"/>
                <a:cs typeface="Arial"/>
              </a:rPr>
              <a:t>eye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causing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0000FF"/>
                </a:solidFill>
                <a:latin typeface="Arial"/>
                <a:cs typeface="Arial"/>
              </a:rPr>
              <a:t>miosis</a:t>
            </a:r>
            <a:r>
              <a:rPr sz="2400" spc="-1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and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spasm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of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accommodation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on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local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application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65" dirty="0">
                <a:latin typeface="Arial"/>
                <a:cs typeface="Arial"/>
              </a:rPr>
              <a:t>Salivation,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lacrimation,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sweating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and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increased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tracheobronchial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secretions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114" dirty="0">
                <a:latin typeface="Arial"/>
                <a:cs typeface="Arial"/>
              </a:rPr>
              <a:t>Increased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heart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rate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&amp;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hypotension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6090" y="1244600"/>
            <a:ext cx="44297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25" dirty="0"/>
              <a:t>Physostigmine </a:t>
            </a:r>
            <a:r>
              <a:rPr sz="4000" spc="-5" dirty="0"/>
              <a:t>-</a:t>
            </a:r>
            <a:r>
              <a:rPr sz="4000" spc="-555" dirty="0"/>
              <a:t> </a:t>
            </a:r>
            <a:r>
              <a:rPr sz="4000" spc="-295" dirty="0"/>
              <a:t>uses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369" y="2745740"/>
            <a:ext cx="9251315" cy="289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2570"/>
              </a:lnSpc>
              <a:buClr>
                <a:srgbClr val="1186C2"/>
              </a:buClr>
              <a:buSzPct val="143750"/>
              <a:buAutoNum type="arabicPeriod"/>
              <a:tabLst>
                <a:tab pos="469900" algn="l"/>
              </a:tabLst>
            </a:pPr>
            <a:r>
              <a:rPr sz="2400" spc="-140" dirty="0">
                <a:latin typeface="Arial"/>
                <a:cs typeface="Arial"/>
              </a:rPr>
              <a:t>Used</a:t>
            </a:r>
            <a:r>
              <a:rPr sz="2400" spc="-195" dirty="0">
                <a:latin typeface="Arial"/>
                <a:cs typeface="Arial"/>
              </a:rPr>
              <a:t> as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miotic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drops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50" dirty="0">
                <a:latin typeface="Arial"/>
                <a:cs typeface="Arial"/>
              </a:rPr>
              <a:t>to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decrease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IOP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Glaucoma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ts val="2900"/>
              </a:lnSpc>
              <a:buClr>
                <a:srgbClr val="1186C2"/>
              </a:buClr>
              <a:buSzPct val="143750"/>
              <a:buAutoNum type="arabicPeriod"/>
              <a:tabLst>
                <a:tab pos="469900" algn="l"/>
              </a:tabLst>
            </a:pPr>
            <a:r>
              <a:rPr sz="2400" spc="-180" dirty="0">
                <a:latin typeface="Arial"/>
                <a:cs typeface="Arial"/>
              </a:rPr>
              <a:t>To </a:t>
            </a:r>
            <a:r>
              <a:rPr sz="2400" spc="-75" dirty="0">
                <a:latin typeface="Arial"/>
                <a:cs typeface="Arial"/>
              </a:rPr>
              <a:t>antagonize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mydriatic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effect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of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atropine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ct val="74400"/>
              </a:lnSpc>
              <a:spcBef>
                <a:spcPts val="439"/>
              </a:spcBef>
              <a:buClr>
                <a:srgbClr val="1186C2"/>
              </a:buClr>
              <a:buSzPct val="143750"/>
              <a:buAutoNum type="arabicPeriod"/>
              <a:tabLst>
                <a:tab pos="469900" algn="l"/>
              </a:tabLst>
            </a:pPr>
            <a:r>
              <a:rPr sz="2400" spc="-180" dirty="0">
                <a:latin typeface="Arial"/>
                <a:cs typeface="Arial"/>
              </a:rPr>
              <a:t>To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break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adhesions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between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iris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and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cornea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alternating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with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mydriatic  </a:t>
            </a:r>
            <a:r>
              <a:rPr sz="2400" spc="-85" dirty="0">
                <a:latin typeface="Arial"/>
                <a:cs typeface="Arial"/>
              </a:rPr>
              <a:t>drops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ts val="2490"/>
              </a:lnSpc>
              <a:buClr>
                <a:srgbClr val="1186C2"/>
              </a:buClr>
              <a:buSzPct val="143750"/>
              <a:buAutoNum type="arabicPeriod"/>
              <a:tabLst>
                <a:tab pos="469900" algn="l"/>
              </a:tabLst>
            </a:pPr>
            <a:r>
              <a:rPr sz="2400" spc="-90" dirty="0">
                <a:latin typeface="Arial"/>
                <a:cs typeface="Arial"/>
              </a:rPr>
              <a:t>Belladonna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poisoning,</a:t>
            </a:r>
            <a:r>
              <a:rPr sz="2400" spc="-355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TCAs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&amp;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Phenothiazine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poisoning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ts val="2900"/>
              </a:lnSpc>
              <a:buClr>
                <a:srgbClr val="1186C2"/>
              </a:buClr>
              <a:buSzPct val="143750"/>
              <a:buAutoNum type="arabicPeriod"/>
              <a:tabLst>
                <a:tab pos="469900" algn="l"/>
              </a:tabLst>
            </a:pPr>
            <a:r>
              <a:rPr sz="2400" spc="-75" dirty="0">
                <a:latin typeface="Arial"/>
                <a:cs typeface="Arial"/>
              </a:rPr>
              <a:t>Alzheimer’s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disease-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pre-senile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senile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dementia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ts val="3425"/>
              </a:lnSpc>
              <a:buClr>
                <a:srgbClr val="1186C2"/>
              </a:buClr>
              <a:buSzPct val="143750"/>
              <a:buAutoNum type="arabicPeriod"/>
              <a:tabLst>
                <a:tab pos="469900" algn="l"/>
              </a:tabLst>
            </a:pPr>
            <a:r>
              <a:rPr sz="2400" spc="-35" dirty="0">
                <a:solidFill>
                  <a:srgbClr val="006FBF"/>
                </a:solidFill>
                <a:latin typeface="Arial"/>
                <a:cs typeface="Arial"/>
              </a:rPr>
              <a:t>Atropine</a:t>
            </a:r>
            <a:r>
              <a:rPr sz="2400" spc="-18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is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antidote</a:t>
            </a:r>
            <a:r>
              <a:rPr sz="24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physostigmine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poisoning.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85"/>
              </a:lnSpc>
            </a:pPr>
            <a:r>
              <a:rPr sz="2400" b="1" spc="-200" dirty="0">
                <a:solidFill>
                  <a:srgbClr val="FF0000"/>
                </a:solidFill>
                <a:latin typeface="Arial"/>
                <a:cs typeface="Arial"/>
              </a:rPr>
              <a:t>ADRs </a:t>
            </a:r>
            <a:r>
              <a:rPr sz="2400" b="1" spc="-165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2400" b="1" spc="-180" dirty="0">
                <a:solidFill>
                  <a:srgbClr val="FF0000"/>
                </a:solidFill>
                <a:latin typeface="Arial"/>
                <a:cs typeface="Arial"/>
              </a:rPr>
              <a:t>CNS 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stimulation </a:t>
            </a:r>
            <a:r>
              <a:rPr sz="2400" b="1" spc="-95" dirty="0">
                <a:solidFill>
                  <a:srgbClr val="FF0000"/>
                </a:solidFill>
                <a:latin typeface="Arial"/>
                <a:cs typeface="Arial"/>
              </a:rPr>
              <a:t>followed </a:t>
            </a: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2400" b="1" spc="-4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60" dirty="0">
                <a:solidFill>
                  <a:srgbClr val="FF0000"/>
                </a:solidFill>
                <a:latin typeface="Arial"/>
                <a:cs typeface="Arial"/>
              </a:rPr>
              <a:t>depression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8259" y="1127759"/>
            <a:ext cx="27292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90" dirty="0"/>
              <a:t>Neostigmine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369" y="2692400"/>
            <a:ext cx="6452870" cy="1469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2390"/>
              </a:lnSpc>
              <a:spcBef>
                <a:spcPts val="10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45" dirty="0">
                <a:latin typeface="Arial"/>
                <a:cs typeface="Arial"/>
              </a:rPr>
              <a:t>Synthetic </a:t>
            </a:r>
            <a:r>
              <a:rPr sz="2200" spc="-75" dirty="0">
                <a:latin typeface="Arial"/>
                <a:cs typeface="Arial"/>
              </a:rPr>
              <a:t>reversible </a:t>
            </a:r>
            <a:r>
              <a:rPr sz="2200" spc="-70" dirty="0">
                <a:latin typeface="Arial"/>
                <a:cs typeface="Arial"/>
              </a:rPr>
              <a:t>anticholinesterase</a:t>
            </a:r>
            <a:r>
              <a:rPr sz="2200" spc="-40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drug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ts val="2135"/>
              </a:lnSpc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60" dirty="0">
                <a:latin typeface="Arial"/>
                <a:cs typeface="Arial"/>
              </a:rPr>
              <a:t>Quaternary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ammonium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compound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and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lipid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insoluble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ts val="2130"/>
              </a:lnSpc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80" dirty="0">
                <a:latin typeface="Arial"/>
                <a:cs typeface="Arial"/>
              </a:rPr>
              <a:t>Cannot </a:t>
            </a:r>
            <a:r>
              <a:rPr sz="2200" spc="-130" dirty="0">
                <a:latin typeface="Arial"/>
                <a:cs typeface="Arial"/>
              </a:rPr>
              <a:t>cross</a:t>
            </a:r>
            <a:r>
              <a:rPr sz="2200" spc="-250" dirty="0">
                <a:latin typeface="Arial"/>
                <a:cs typeface="Arial"/>
              </a:rPr>
              <a:t> </a:t>
            </a:r>
            <a:r>
              <a:rPr sz="2200" spc="-165" dirty="0">
                <a:latin typeface="Arial"/>
                <a:cs typeface="Arial"/>
              </a:rPr>
              <a:t>BBB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ts val="2130"/>
              </a:lnSpc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75" dirty="0">
                <a:latin typeface="Arial"/>
                <a:cs typeface="Arial"/>
              </a:rPr>
              <a:t>Hydrolysed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by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esterases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liver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&amp;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plasma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ts val="2385"/>
              </a:lnSpc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50" dirty="0">
                <a:latin typeface="Arial"/>
                <a:cs typeface="Arial"/>
              </a:rPr>
              <a:t>Short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duration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15" dirty="0">
                <a:latin typeface="Arial"/>
                <a:cs typeface="Arial"/>
              </a:rPr>
              <a:t>of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action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(3-5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hours)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3369" y="4046220"/>
            <a:ext cx="97580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45" dirty="0">
                <a:latin typeface="Arial"/>
                <a:cs typeface="Arial"/>
              </a:rPr>
              <a:t>Direct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action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on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nicotinic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(N</a:t>
            </a:r>
            <a:r>
              <a:rPr sz="1800" spc="-55" dirty="0">
                <a:latin typeface="Arial"/>
                <a:cs typeface="Arial"/>
              </a:rPr>
              <a:t>M</a:t>
            </a:r>
            <a:r>
              <a:rPr sz="2200" spc="-55" dirty="0">
                <a:latin typeface="Arial"/>
                <a:cs typeface="Arial"/>
              </a:rPr>
              <a:t>)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receptors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present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neuromuscular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junction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(motor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9120" y="4246879"/>
            <a:ext cx="32791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85" dirty="0">
                <a:latin typeface="Arial"/>
                <a:cs typeface="Arial"/>
              </a:rPr>
              <a:t>end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plate)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15" dirty="0">
                <a:latin typeface="Arial"/>
                <a:cs typeface="Arial"/>
              </a:rPr>
              <a:t>of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skeletal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muscle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3369" y="4518659"/>
            <a:ext cx="83591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80" dirty="0">
                <a:latin typeface="Arial"/>
                <a:cs typeface="Arial"/>
              </a:rPr>
              <a:t>Antagonises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(reverses)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skeletal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muscle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relaxation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(paralysis)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caused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by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9120" y="4719320"/>
            <a:ext cx="690625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5" dirty="0">
                <a:solidFill>
                  <a:srgbClr val="0000FF"/>
                </a:solidFill>
                <a:latin typeface="Arial"/>
                <a:cs typeface="Arial"/>
              </a:rPr>
              <a:t>tubocurarine</a:t>
            </a:r>
            <a:r>
              <a:rPr sz="2200" spc="-1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and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other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competitive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neuromuscular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blockers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3369" y="4989829"/>
            <a:ext cx="89090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55" dirty="0">
                <a:latin typeface="Arial"/>
                <a:cs typeface="Arial"/>
              </a:rPr>
              <a:t>Stimulates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autonomic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ganglia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small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doses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-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Large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doses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block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ganglionic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9120" y="5190490"/>
            <a:ext cx="14941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70" dirty="0">
                <a:latin typeface="Arial"/>
                <a:cs typeface="Arial"/>
              </a:rPr>
              <a:t>transmission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3369" y="5461000"/>
            <a:ext cx="20529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65" dirty="0">
                <a:solidFill>
                  <a:srgbClr val="006FBF"/>
                </a:solidFill>
                <a:latin typeface="Arial"/>
                <a:cs typeface="Arial"/>
              </a:rPr>
              <a:t>No </a:t>
            </a:r>
            <a:r>
              <a:rPr sz="2200" spc="-210" dirty="0">
                <a:solidFill>
                  <a:srgbClr val="006FBF"/>
                </a:solidFill>
                <a:latin typeface="Arial"/>
                <a:cs typeface="Arial"/>
              </a:rPr>
              <a:t>CNS</a:t>
            </a:r>
            <a:r>
              <a:rPr sz="2200" spc="-434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006FBF"/>
                </a:solidFill>
                <a:latin typeface="Arial"/>
                <a:cs typeface="Arial"/>
              </a:rPr>
              <a:t>effects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7559" y="1244600"/>
            <a:ext cx="63049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90" dirty="0"/>
              <a:t>Neostigmine </a:t>
            </a:r>
            <a:r>
              <a:rPr sz="4000" spc="-275" dirty="0"/>
              <a:t>– </a:t>
            </a:r>
            <a:r>
              <a:rPr sz="4000" spc="-310" dirty="0"/>
              <a:t>Uses </a:t>
            </a:r>
            <a:r>
              <a:rPr sz="4000" spc="-160" dirty="0"/>
              <a:t>and</a:t>
            </a:r>
            <a:r>
              <a:rPr sz="4000" spc="-925" dirty="0"/>
              <a:t> </a:t>
            </a:r>
            <a:r>
              <a:rPr sz="4000" spc="-315" dirty="0"/>
              <a:t>ADRs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369" y="3037840"/>
            <a:ext cx="9706610" cy="2773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140" dirty="0">
                <a:latin typeface="Arial"/>
                <a:cs typeface="Arial"/>
              </a:rPr>
              <a:t>Used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treatment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of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Myasthenia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Gravis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45" dirty="0">
                <a:latin typeface="Arial"/>
                <a:cs typeface="Arial"/>
              </a:rPr>
              <a:t>to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increase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muscle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strength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09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75" dirty="0">
                <a:latin typeface="Arial"/>
                <a:cs typeface="Arial"/>
              </a:rPr>
              <a:t>Post-operative </a:t>
            </a:r>
            <a:r>
              <a:rPr sz="2400" spc="-95" dirty="0">
                <a:latin typeface="Arial"/>
                <a:cs typeface="Arial"/>
              </a:rPr>
              <a:t>reversal </a:t>
            </a:r>
            <a:r>
              <a:rPr sz="2400" spc="15" dirty="0">
                <a:latin typeface="Arial"/>
                <a:cs typeface="Arial"/>
              </a:rPr>
              <a:t>of</a:t>
            </a:r>
            <a:r>
              <a:rPr sz="2400" spc="-50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neuromuscular </a:t>
            </a:r>
            <a:r>
              <a:rPr sz="2400" spc="-80" dirty="0">
                <a:latin typeface="Arial"/>
                <a:cs typeface="Arial"/>
              </a:rPr>
              <a:t>blockade</a:t>
            </a:r>
            <a:endParaRPr sz="2400">
              <a:latin typeface="Arial"/>
              <a:cs typeface="Arial"/>
            </a:endParaRPr>
          </a:p>
          <a:p>
            <a:pPr marL="298450" marR="5080" indent="-285750">
              <a:lnSpc>
                <a:spcPts val="2590"/>
              </a:lnSpc>
              <a:spcBef>
                <a:spcPts val="635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75" dirty="0">
                <a:latin typeface="Arial"/>
                <a:cs typeface="Arial"/>
              </a:rPr>
              <a:t>Post-operative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complications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–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gastric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atony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paralytic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ileus,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urinary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bladder  </a:t>
            </a:r>
            <a:r>
              <a:rPr sz="2400" spc="-40" dirty="0">
                <a:latin typeface="Arial"/>
                <a:cs typeface="Arial"/>
              </a:rPr>
              <a:t>atony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75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120" dirty="0">
                <a:latin typeface="Arial"/>
                <a:cs typeface="Arial"/>
              </a:rPr>
              <a:t>Cobra </a:t>
            </a:r>
            <a:r>
              <a:rPr sz="2400" spc="-145" dirty="0">
                <a:latin typeface="Arial"/>
                <a:cs typeface="Arial"/>
              </a:rPr>
              <a:t>snake</a:t>
            </a:r>
            <a:r>
              <a:rPr sz="2400" spc="-25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bite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09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120" dirty="0">
                <a:latin typeface="Arial"/>
                <a:cs typeface="Arial"/>
              </a:rPr>
              <a:t>Produces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twitchings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&amp;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fasciculations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of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muscles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leading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50" dirty="0">
                <a:latin typeface="Arial"/>
                <a:cs typeface="Arial"/>
              </a:rPr>
              <a:t>to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weakness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09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35" dirty="0">
                <a:solidFill>
                  <a:srgbClr val="006FBF"/>
                </a:solidFill>
                <a:latin typeface="Arial"/>
                <a:cs typeface="Arial"/>
              </a:rPr>
              <a:t>Atropine</a:t>
            </a:r>
            <a:r>
              <a:rPr sz="2400" spc="-18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is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antidote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acute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006FBF"/>
                </a:solidFill>
                <a:latin typeface="Arial"/>
                <a:cs typeface="Arial"/>
              </a:rPr>
              <a:t>neostigmine</a:t>
            </a:r>
            <a:r>
              <a:rPr sz="2400" spc="-17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0000"/>
                </a:solidFill>
                <a:latin typeface="Arial"/>
                <a:cs typeface="Arial"/>
              </a:rPr>
              <a:t>poisoning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4370" y="885190"/>
            <a:ext cx="655065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25" dirty="0"/>
              <a:t>Physostigmine </a:t>
            </a:r>
            <a:r>
              <a:rPr sz="4000" spc="-315" dirty="0"/>
              <a:t>Vs</a:t>
            </a:r>
            <a:r>
              <a:rPr sz="4000" spc="-545" dirty="0"/>
              <a:t> </a:t>
            </a:r>
            <a:r>
              <a:rPr sz="4000" spc="-90" dirty="0"/>
              <a:t>Neostigmine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47239" y="2513329"/>
            <a:ext cx="115125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3800"/>
              </a:lnSpc>
              <a:spcBef>
                <a:spcPts val="100"/>
              </a:spcBef>
            </a:pPr>
            <a:r>
              <a:rPr sz="1600" spc="-5" dirty="0">
                <a:latin typeface="Arial Black"/>
                <a:cs typeface="Arial Black"/>
              </a:rPr>
              <a:t>Source  C</a:t>
            </a:r>
            <a:r>
              <a:rPr sz="1600" dirty="0">
                <a:latin typeface="Arial Black"/>
                <a:cs typeface="Arial Black"/>
              </a:rPr>
              <a:t>he</a:t>
            </a:r>
            <a:r>
              <a:rPr sz="1600" spc="-10" dirty="0">
                <a:latin typeface="Arial Black"/>
                <a:cs typeface="Arial Black"/>
              </a:rPr>
              <a:t>m</a:t>
            </a:r>
            <a:r>
              <a:rPr sz="1600" spc="-5" dirty="0">
                <a:latin typeface="Arial Black"/>
                <a:cs typeface="Arial Black"/>
              </a:rPr>
              <a:t>i</a:t>
            </a:r>
            <a:r>
              <a:rPr sz="1600" spc="-10" dirty="0">
                <a:latin typeface="Arial Black"/>
                <a:cs typeface="Arial Black"/>
              </a:rPr>
              <a:t>s</a:t>
            </a:r>
            <a:r>
              <a:rPr sz="1600" spc="-5" dirty="0">
                <a:latin typeface="Arial Black"/>
                <a:cs typeface="Arial Black"/>
              </a:rPr>
              <a:t>try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5390" y="2090420"/>
            <a:ext cx="2792730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sz="2400" spc="180" dirty="0">
                <a:latin typeface="Arial Black"/>
                <a:cs typeface="Arial Black"/>
              </a:rPr>
              <a:t>Physostigmine</a:t>
            </a:r>
            <a:endParaRPr sz="2400">
              <a:latin typeface="Arial Black"/>
              <a:cs typeface="Arial Black"/>
            </a:endParaRPr>
          </a:p>
          <a:p>
            <a:pPr marL="12700" marR="1149985">
              <a:lnSpc>
                <a:spcPct val="143800"/>
              </a:lnSpc>
              <a:spcBef>
                <a:spcPts val="450"/>
              </a:spcBef>
            </a:pPr>
            <a:r>
              <a:rPr sz="1600" spc="-5" dirty="0">
                <a:latin typeface="Arial Black"/>
                <a:cs typeface="Arial Black"/>
              </a:rPr>
              <a:t>Natural  Tertiary</a:t>
            </a:r>
            <a:r>
              <a:rPr sz="1600" spc="-9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amine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7239" y="3467100"/>
            <a:ext cx="1736725" cy="2124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43500"/>
              </a:lnSpc>
              <a:spcBef>
                <a:spcPts val="105"/>
              </a:spcBef>
            </a:pPr>
            <a:r>
              <a:rPr sz="1600" spc="-5" dirty="0">
                <a:latin typeface="Arial Black"/>
                <a:cs typeface="Arial Black"/>
              </a:rPr>
              <a:t>Oral</a:t>
            </a:r>
            <a:r>
              <a:rPr sz="1600" spc="-9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absorption  CNS action  Eye</a:t>
            </a:r>
            <a:endParaRPr sz="1600">
              <a:latin typeface="Arial Black"/>
              <a:cs typeface="Arial Black"/>
            </a:endParaRPr>
          </a:p>
          <a:p>
            <a:pPr marL="12700" marR="1049655">
              <a:lnSpc>
                <a:spcPct val="143200"/>
              </a:lnSpc>
            </a:pPr>
            <a:r>
              <a:rPr sz="1600" spc="-10" dirty="0">
                <a:latin typeface="Arial Black"/>
                <a:cs typeface="Arial Black"/>
              </a:rPr>
              <a:t>E</a:t>
            </a:r>
            <a:r>
              <a:rPr sz="1600" spc="5" dirty="0">
                <a:latin typeface="Arial Black"/>
                <a:cs typeface="Arial Black"/>
              </a:rPr>
              <a:t>f</a:t>
            </a:r>
            <a:r>
              <a:rPr sz="1600" spc="-5" dirty="0">
                <a:latin typeface="Arial Black"/>
                <a:cs typeface="Arial Black"/>
              </a:rPr>
              <a:t>f</a:t>
            </a:r>
            <a:r>
              <a:rPr sz="1600" dirty="0">
                <a:latin typeface="Arial Black"/>
                <a:cs typeface="Arial Black"/>
              </a:rPr>
              <a:t>ect  </a:t>
            </a:r>
            <a:r>
              <a:rPr sz="1600" spc="-5" dirty="0">
                <a:latin typeface="Arial Black"/>
                <a:cs typeface="Arial Black"/>
              </a:rPr>
              <a:t>Uses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600" spc="-5" dirty="0">
                <a:latin typeface="Arial Black"/>
                <a:cs typeface="Arial Black"/>
              </a:rPr>
              <a:t>Dose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47239" y="5988050"/>
            <a:ext cx="201866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Black"/>
                <a:cs typeface="Arial Black"/>
              </a:rPr>
              <a:t>Duration </a:t>
            </a:r>
            <a:r>
              <a:rPr sz="1600" dirty="0">
                <a:latin typeface="Arial Black"/>
                <a:cs typeface="Arial Black"/>
              </a:rPr>
              <a:t>of</a:t>
            </a:r>
            <a:r>
              <a:rPr sz="1600" spc="-9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action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5390" y="3467100"/>
            <a:ext cx="2673350" cy="279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95145">
              <a:lnSpc>
                <a:spcPct val="143800"/>
              </a:lnSpc>
              <a:spcBef>
                <a:spcPts val="100"/>
              </a:spcBef>
            </a:pPr>
            <a:r>
              <a:rPr sz="1600" spc="-5" dirty="0">
                <a:latin typeface="Arial Black"/>
                <a:cs typeface="Arial Black"/>
              </a:rPr>
              <a:t>Good  </a:t>
            </a:r>
            <a:r>
              <a:rPr sz="1600" spc="-10" dirty="0">
                <a:latin typeface="Arial Black"/>
                <a:cs typeface="Arial Black"/>
              </a:rPr>
              <a:t>P</a:t>
            </a:r>
            <a:r>
              <a:rPr sz="1600" spc="-5" dirty="0">
                <a:latin typeface="Arial Black"/>
                <a:cs typeface="Arial Black"/>
              </a:rPr>
              <a:t>r</a:t>
            </a:r>
            <a:r>
              <a:rPr sz="1600" dirty="0">
                <a:latin typeface="Arial Black"/>
                <a:cs typeface="Arial Black"/>
              </a:rPr>
              <a:t>e</a:t>
            </a:r>
            <a:r>
              <a:rPr sz="1600" spc="-10" dirty="0">
                <a:latin typeface="Arial Black"/>
                <a:cs typeface="Arial Black"/>
              </a:rPr>
              <a:t>s</a:t>
            </a:r>
            <a:r>
              <a:rPr sz="1600" dirty="0">
                <a:latin typeface="Arial Black"/>
                <a:cs typeface="Arial Black"/>
              </a:rPr>
              <a:t>ent</a:t>
            </a:r>
            <a:endParaRPr sz="1600">
              <a:latin typeface="Arial Black"/>
              <a:cs typeface="Arial Black"/>
            </a:endParaRPr>
          </a:p>
          <a:p>
            <a:pPr marL="12700" marR="600710">
              <a:lnSpc>
                <a:spcPct val="143200"/>
              </a:lnSpc>
            </a:pPr>
            <a:r>
              <a:rPr sz="1600" spc="-5" dirty="0">
                <a:latin typeface="Arial Black"/>
                <a:cs typeface="Arial Black"/>
              </a:rPr>
              <a:t>Penetrates</a:t>
            </a:r>
            <a:r>
              <a:rPr sz="1600" spc="-8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cornea  Ganglia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600" spc="-5" dirty="0">
                <a:latin typeface="Arial Black"/>
                <a:cs typeface="Arial Black"/>
              </a:rPr>
              <a:t>Miotic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600" spc="-5" dirty="0">
                <a:latin typeface="Arial Black"/>
                <a:cs typeface="Arial Black"/>
              </a:rPr>
              <a:t>0.5-1 </a:t>
            </a:r>
            <a:r>
              <a:rPr sz="1600" dirty="0">
                <a:latin typeface="Arial Black"/>
                <a:cs typeface="Arial Black"/>
              </a:rPr>
              <a:t>mg</a:t>
            </a:r>
            <a:r>
              <a:rPr sz="1600" spc="-8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oral/parenteral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600" spc="-5" dirty="0">
                <a:latin typeface="Arial Black"/>
                <a:cs typeface="Arial Black"/>
              </a:rPr>
              <a:t>0.1-1% eye</a:t>
            </a:r>
            <a:r>
              <a:rPr sz="1600" spc="-2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drop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600" spc="-5" dirty="0">
                <a:latin typeface="Arial Black"/>
                <a:cs typeface="Arial Black"/>
              </a:rPr>
              <a:t>4-6</a:t>
            </a:r>
            <a:r>
              <a:rPr sz="1600" spc="-1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Hrs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88630" y="2090420"/>
            <a:ext cx="2811780" cy="416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100"/>
              </a:spcBef>
            </a:pPr>
            <a:r>
              <a:rPr sz="2400" spc="204" dirty="0">
                <a:latin typeface="Arial Black"/>
                <a:cs typeface="Arial Black"/>
              </a:rPr>
              <a:t>N</a:t>
            </a:r>
            <a:r>
              <a:rPr sz="2400" spc="195" dirty="0">
                <a:latin typeface="Arial Black"/>
                <a:cs typeface="Arial Black"/>
              </a:rPr>
              <a:t>eo</a:t>
            </a:r>
            <a:r>
              <a:rPr sz="2400" spc="190" dirty="0">
                <a:latin typeface="Arial Black"/>
                <a:cs typeface="Arial Black"/>
              </a:rPr>
              <a:t>s</a:t>
            </a:r>
            <a:r>
              <a:rPr sz="2400" spc="210" dirty="0">
                <a:latin typeface="Arial Black"/>
                <a:cs typeface="Arial Black"/>
              </a:rPr>
              <a:t>t</a:t>
            </a:r>
            <a:r>
              <a:rPr sz="2400" spc="204" dirty="0">
                <a:latin typeface="Arial Black"/>
                <a:cs typeface="Arial Black"/>
              </a:rPr>
              <a:t>i</a:t>
            </a:r>
            <a:r>
              <a:rPr sz="2400" spc="195" dirty="0">
                <a:latin typeface="Arial Black"/>
                <a:cs typeface="Arial Black"/>
              </a:rPr>
              <a:t>gm</a:t>
            </a:r>
            <a:r>
              <a:rPr sz="2400" spc="204" dirty="0">
                <a:latin typeface="Arial Black"/>
                <a:cs typeface="Arial Black"/>
              </a:rPr>
              <a:t>i</a:t>
            </a:r>
            <a:r>
              <a:rPr sz="2400" spc="195" dirty="0">
                <a:latin typeface="Arial Black"/>
                <a:cs typeface="Arial Black"/>
              </a:rPr>
              <a:t>n</a:t>
            </a:r>
            <a:r>
              <a:rPr sz="2400" dirty="0">
                <a:latin typeface="Arial Black"/>
                <a:cs typeface="Arial Black"/>
              </a:rPr>
              <a:t>e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600" spc="-5" dirty="0">
                <a:latin typeface="Arial Black"/>
                <a:cs typeface="Arial Black"/>
              </a:rPr>
              <a:t>Synthetic</a:t>
            </a:r>
            <a:endParaRPr sz="1600">
              <a:latin typeface="Arial Black"/>
              <a:cs typeface="Arial Black"/>
            </a:endParaRPr>
          </a:p>
          <a:p>
            <a:pPr marL="12700" marR="267970">
              <a:lnSpc>
                <a:spcPct val="116700"/>
              </a:lnSpc>
              <a:spcBef>
                <a:spcPts val="520"/>
              </a:spcBef>
            </a:pPr>
            <a:r>
              <a:rPr sz="1600" spc="-5" dirty="0">
                <a:latin typeface="Arial Black"/>
                <a:cs typeface="Arial Black"/>
              </a:rPr>
              <a:t>Quaternary</a:t>
            </a:r>
            <a:r>
              <a:rPr sz="1600" spc="-8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ammonium  compound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spc="-5" dirty="0">
                <a:latin typeface="Arial Black"/>
                <a:cs typeface="Arial Black"/>
              </a:rPr>
              <a:t>Poor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600" spc="-5" dirty="0">
                <a:latin typeface="Arial Black"/>
                <a:cs typeface="Arial Black"/>
              </a:rPr>
              <a:t>Absent</a:t>
            </a:r>
            <a:endParaRPr sz="1600">
              <a:latin typeface="Arial Black"/>
              <a:cs typeface="Arial Black"/>
            </a:endParaRPr>
          </a:p>
          <a:p>
            <a:pPr marL="12700" marR="911860">
              <a:lnSpc>
                <a:spcPct val="143200"/>
              </a:lnSpc>
            </a:pPr>
            <a:r>
              <a:rPr sz="1600" spc="-5" dirty="0">
                <a:latin typeface="Arial Black"/>
                <a:cs typeface="Arial Black"/>
              </a:rPr>
              <a:t>Poor penetration  Muscle  Mysthenia</a:t>
            </a:r>
            <a:r>
              <a:rPr sz="1600" spc="-1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gravis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600" spc="-5" dirty="0">
                <a:latin typeface="Arial Black"/>
                <a:cs typeface="Arial Black"/>
              </a:rPr>
              <a:t>0.5-2.5 mg</a:t>
            </a:r>
            <a:r>
              <a:rPr sz="1600" spc="-2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IM/SC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600" spc="-5" dirty="0">
                <a:latin typeface="Arial Black"/>
                <a:cs typeface="Arial Black"/>
              </a:rPr>
              <a:t>15-30 </a:t>
            </a:r>
            <a:r>
              <a:rPr sz="1600" dirty="0">
                <a:latin typeface="Arial Black"/>
                <a:cs typeface="Arial Black"/>
              </a:rPr>
              <a:t>mg</a:t>
            </a:r>
            <a:r>
              <a:rPr sz="1600" spc="-2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orally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600" spc="-5" dirty="0">
                <a:latin typeface="Arial Black"/>
                <a:cs typeface="Arial Black"/>
              </a:rPr>
              <a:t>3-4</a:t>
            </a:r>
            <a:r>
              <a:rPr sz="1600" spc="-1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Hrs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5409" y="951229"/>
            <a:ext cx="26130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0" dirty="0"/>
              <a:t>Other</a:t>
            </a:r>
            <a:r>
              <a:rPr sz="4000" spc="-380" dirty="0"/>
              <a:t> </a:t>
            </a:r>
            <a:r>
              <a:rPr sz="4000" spc="-180" dirty="0"/>
              <a:t>Drugs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369" y="2303779"/>
            <a:ext cx="9797415" cy="396430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8450" marR="382905" indent="-285750">
              <a:lnSpc>
                <a:spcPts val="3350"/>
              </a:lnSpc>
              <a:spcBef>
                <a:spcPts val="219"/>
              </a:spcBef>
              <a:buClr>
                <a:srgbClr val="1186C2"/>
              </a:buClr>
              <a:buSzPct val="144642"/>
              <a:buChar char="•"/>
              <a:tabLst>
                <a:tab pos="298450" algn="l"/>
              </a:tabLst>
            </a:pPr>
            <a:r>
              <a:rPr sz="2800" spc="-60" dirty="0">
                <a:solidFill>
                  <a:srgbClr val="006FBF"/>
                </a:solidFill>
                <a:latin typeface="Arial"/>
                <a:cs typeface="Arial"/>
              </a:rPr>
              <a:t>Pyridostigmine: </a:t>
            </a:r>
            <a:r>
              <a:rPr sz="2800" spc="-175" dirty="0">
                <a:latin typeface="Arial"/>
                <a:cs typeface="Arial"/>
              </a:rPr>
              <a:t>Same </a:t>
            </a:r>
            <a:r>
              <a:rPr sz="2800" spc="-235" dirty="0">
                <a:latin typeface="Arial"/>
                <a:cs typeface="Arial"/>
              </a:rPr>
              <a:t>as </a:t>
            </a:r>
            <a:r>
              <a:rPr sz="2800" spc="-65" dirty="0">
                <a:latin typeface="Arial"/>
                <a:cs typeface="Arial"/>
              </a:rPr>
              <a:t>Neostigmine </a:t>
            </a:r>
            <a:r>
              <a:rPr sz="2800" spc="-5" dirty="0">
                <a:latin typeface="Arial"/>
                <a:cs typeface="Arial"/>
              </a:rPr>
              <a:t>- </a:t>
            </a:r>
            <a:r>
              <a:rPr sz="2800" spc="-175" dirty="0">
                <a:latin typeface="Arial"/>
                <a:cs typeface="Arial"/>
              </a:rPr>
              <a:t>less </a:t>
            </a:r>
            <a:r>
              <a:rPr sz="2800" spc="-5" dirty="0">
                <a:latin typeface="Arial"/>
                <a:cs typeface="Arial"/>
              </a:rPr>
              <a:t>potent </a:t>
            </a:r>
            <a:r>
              <a:rPr sz="2800" spc="5" dirty="0">
                <a:latin typeface="Arial"/>
                <a:cs typeface="Arial"/>
              </a:rPr>
              <a:t>but</a:t>
            </a:r>
            <a:r>
              <a:rPr sz="2800" spc="-47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longer  </a:t>
            </a:r>
            <a:r>
              <a:rPr sz="2800" spc="-55" dirty="0">
                <a:latin typeface="Arial"/>
                <a:cs typeface="Arial"/>
              </a:rPr>
              <a:t>acting</a:t>
            </a:r>
            <a:endParaRPr sz="280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190"/>
              </a:spcBef>
              <a:buClr>
                <a:srgbClr val="1186C2"/>
              </a:buClr>
              <a:buSzPct val="144642"/>
              <a:buChar char="•"/>
              <a:tabLst>
                <a:tab pos="298450" algn="l"/>
              </a:tabLst>
            </a:pPr>
            <a:r>
              <a:rPr sz="2800" spc="-80" dirty="0">
                <a:solidFill>
                  <a:srgbClr val="006FBF"/>
                </a:solidFill>
                <a:latin typeface="Arial"/>
                <a:cs typeface="Arial"/>
              </a:rPr>
              <a:t>Edrophonium: </a:t>
            </a:r>
            <a:r>
              <a:rPr sz="2800" spc="-180" dirty="0">
                <a:latin typeface="Arial"/>
                <a:cs typeface="Arial"/>
              </a:rPr>
              <a:t>Same </a:t>
            </a:r>
            <a:r>
              <a:rPr sz="2800" spc="-235" dirty="0">
                <a:latin typeface="Arial"/>
                <a:cs typeface="Arial"/>
              </a:rPr>
              <a:t>as </a:t>
            </a:r>
            <a:r>
              <a:rPr sz="2800" spc="-65" dirty="0">
                <a:latin typeface="Arial"/>
                <a:cs typeface="Arial"/>
              </a:rPr>
              <a:t>Neostigmine </a:t>
            </a:r>
            <a:r>
              <a:rPr sz="2800" spc="-190" dirty="0">
                <a:latin typeface="Arial"/>
                <a:cs typeface="Arial"/>
              </a:rPr>
              <a:t>– </a:t>
            </a:r>
            <a:r>
              <a:rPr sz="2800" spc="-55" dirty="0">
                <a:latin typeface="Arial"/>
                <a:cs typeface="Arial"/>
              </a:rPr>
              <a:t>shorter </a:t>
            </a:r>
            <a:r>
              <a:rPr sz="2800" spc="-40" dirty="0">
                <a:latin typeface="Arial"/>
                <a:cs typeface="Arial"/>
              </a:rPr>
              <a:t>duration </a:t>
            </a:r>
            <a:r>
              <a:rPr sz="2800" spc="20" dirty="0">
                <a:latin typeface="Arial"/>
                <a:cs typeface="Arial"/>
              </a:rPr>
              <a:t>of</a:t>
            </a:r>
            <a:r>
              <a:rPr sz="2800" spc="-32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action  </a:t>
            </a:r>
            <a:r>
              <a:rPr sz="2800" spc="-145" dirty="0">
                <a:latin typeface="Arial"/>
                <a:cs typeface="Arial"/>
              </a:rPr>
              <a:t>(1-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210" dirty="0">
                <a:latin typeface="Arial"/>
                <a:cs typeface="Arial"/>
              </a:rPr>
              <a:t>30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minutes)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–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diagnostic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use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in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MG</a:t>
            </a:r>
            <a:endParaRPr sz="2800">
              <a:latin typeface="Arial"/>
              <a:cs typeface="Arial"/>
            </a:endParaRPr>
          </a:p>
          <a:p>
            <a:pPr marL="298450" marR="147320" indent="-285750">
              <a:lnSpc>
                <a:spcPct val="100000"/>
              </a:lnSpc>
              <a:spcBef>
                <a:spcPts val="1290"/>
              </a:spcBef>
              <a:buClr>
                <a:srgbClr val="1186C2"/>
              </a:buClr>
              <a:buSzPct val="144642"/>
              <a:buChar char="•"/>
              <a:tabLst>
                <a:tab pos="298450" algn="l"/>
              </a:tabLst>
            </a:pPr>
            <a:r>
              <a:rPr sz="2800" spc="-130" dirty="0">
                <a:solidFill>
                  <a:srgbClr val="006FBF"/>
                </a:solidFill>
                <a:latin typeface="Arial"/>
                <a:cs typeface="Arial"/>
              </a:rPr>
              <a:t>Tacrine: </a:t>
            </a:r>
            <a:r>
              <a:rPr sz="2800" spc="-90" dirty="0">
                <a:latin typeface="Arial"/>
                <a:cs typeface="Arial"/>
              </a:rPr>
              <a:t>Acts </a:t>
            </a:r>
            <a:r>
              <a:rPr sz="2800" spc="-60" dirty="0">
                <a:latin typeface="Arial"/>
                <a:cs typeface="Arial"/>
              </a:rPr>
              <a:t>like </a:t>
            </a:r>
            <a:r>
              <a:rPr sz="2800" spc="-65" dirty="0">
                <a:latin typeface="Arial"/>
                <a:cs typeface="Arial"/>
              </a:rPr>
              <a:t>edrophonium, </a:t>
            </a:r>
            <a:r>
              <a:rPr sz="2800" spc="-15" dirty="0">
                <a:latin typeface="Arial"/>
                <a:cs typeface="Arial"/>
              </a:rPr>
              <a:t>lipid </a:t>
            </a:r>
            <a:r>
              <a:rPr sz="2800" spc="-90" dirty="0">
                <a:latin typeface="Arial"/>
                <a:cs typeface="Arial"/>
              </a:rPr>
              <a:t>soluble, </a:t>
            </a:r>
            <a:r>
              <a:rPr sz="2800" spc="-180" dirty="0">
                <a:latin typeface="Arial"/>
                <a:cs typeface="Arial"/>
              </a:rPr>
              <a:t>crosses </a:t>
            </a:r>
            <a:r>
              <a:rPr sz="2800" spc="-215" dirty="0">
                <a:latin typeface="Arial"/>
                <a:cs typeface="Arial"/>
              </a:rPr>
              <a:t>BBB </a:t>
            </a:r>
            <a:r>
              <a:rPr sz="2800" spc="-190" dirty="0">
                <a:latin typeface="Arial"/>
                <a:cs typeface="Arial"/>
              </a:rPr>
              <a:t>–  </a:t>
            </a:r>
            <a:r>
              <a:rPr sz="2800" spc="-150" dirty="0">
                <a:latin typeface="Arial"/>
                <a:cs typeface="Arial"/>
              </a:rPr>
              <a:t>increases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brain</a:t>
            </a:r>
            <a:r>
              <a:rPr sz="2800" spc="-335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ACh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–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symptomatic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improvement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in</a:t>
            </a:r>
            <a:r>
              <a:rPr sz="2800" spc="-33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Alzheimer`s  </a:t>
            </a:r>
            <a:r>
              <a:rPr sz="2800" spc="-165" dirty="0">
                <a:latin typeface="Arial"/>
                <a:cs typeface="Arial"/>
              </a:rPr>
              <a:t>disease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(AD)</a:t>
            </a:r>
            <a:endParaRPr sz="2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300"/>
              </a:spcBef>
              <a:buClr>
                <a:srgbClr val="1186C2"/>
              </a:buClr>
              <a:buSzPct val="144642"/>
              <a:buChar char="•"/>
              <a:tabLst>
                <a:tab pos="298450" algn="l"/>
              </a:tabLst>
            </a:pPr>
            <a:r>
              <a:rPr sz="2800" spc="-85" dirty="0">
                <a:solidFill>
                  <a:srgbClr val="006FBF"/>
                </a:solidFill>
                <a:latin typeface="Arial"/>
                <a:cs typeface="Arial"/>
              </a:rPr>
              <a:t>Rivastigmine,</a:t>
            </a:r>
            <a:r>
              <a:rPr sz="2800" spc="-22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006FBF"/>
                </a:solidFill>
                <a:latin typeface="Arial"/>
                <a:cs typeface="Arial"/>
              </a:rPr>
              <a:t>donepezil,</a:t>
            </a:r>
            <a:r>
              <a:rPr sz="2800" spc="-229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006FBF"/>
                </a:solidFill>
                <a:latin typeface="Arial"/>
                <a:cs typeface="Arial"/>
              </a:rPr>
              <a:t>galantamine</a:t>
            </a:r>
            <a:r>
              <a:rPr sz="2800" spc="-16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–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all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used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in</a:t>
            </a:r>
            <a:r>
              <a:rPr sz="2800" spc="-34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AD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2159" y="939800"/>
            <a:ext cx="38201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 marR="5080" indent="-153670">
              <a:lnSpc>
                <a:spcPct val="100000"/>
              </a:lnSpc>
              <a:spcBef>
                <a:spcPts val="100"/>
              </a:spcBef>
            </a:pPr>
            <a:r>
              <a:rPr sz="4000" spc="-120" dirty="0"/>
              <a:t>Myasthenia</a:t>
            </a:r>
            <a:r>
              <a:rPr sz="4000" spc="-390" dirty="0"/>
              <a:t> </a:t>
            </a:r>
            <a:r>
              <a:rPr sz="4000" spc="-150" dirty="0"/>
              <a:t>gravis  </a:t>
            </a:r>
            <a:r>
              <a:rPr sz="4000" spc="-95" dirty="0"/>
              <a:t>(Myo </a:t>
            </a:r>
            <a:r>
              <a:rPr sz="4000" spc="-290" dirty="0"/>
              <a:t>+</a:t>
            </a:r>
            <a:r>
              <a:rPr sz="4000" spc="-560" dirty="0"/>
              <a:t> </a:t>
            </a:r>
            <a:r>
              <a:rPr sz="4000" spc="-140" dirty="0"/>
              <a:t>asthenia)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2100" y="2743200"/>
            <a:ext cx="4378960" cy="829310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298450" marR="5080" indent="-285750" algn="just">
              <a:lnSpc>
                <a:spcPct val="69900"/>
              </a:lnSpc>
              <a:spcBef>
                <a:spcPts val="895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40" dirty="0">
                <a:solidFill>
                  <a:srgbClr val="006FBF"/>
                </a:solidFill>
                <a:latin typeface="Arial"/>
                <a:cs typeface="Arial"/>
              </a:rPr>
              <a:t>Autoimmune </a:t>
            </a:r>
            <a:r>
              <a:rPr sz="2200" spc="-65" dirty="0">
                <a:solidFill>
                  <a:srgbClr val="006FBF"/>
                </a:solidFill>
                <a:latin typeface="Arial"/>
                <a:cs typeface="Arial"/>
              </a:rPr>
              <a:t>disorder </a:t>
            </a:r>
            <a:r>
              <a:rPr sz="2200" spc="-25" dirty="0">
                <a:latin typeface="Arial"/>
                <a:cs typeface="Arial"/>
              </a:rPr>
              <a:t>affecting</a:t>
            </a:r>
            <a:r>
              <a:rPr sz="2200" spc="-370" dirty="0">
                <a:latin typeface="Arial"/>
                <a:cs typeface="Arial"/>
              </a:rPr>
              <a:t> </a:t>
            </a:r>
            <a:r>
              <a:rPr sz="2200" spc="-240" dirty="0">
                <a:latin typeface="Arial"/>
                <a:cs typeface="Arial"/>
              </a:rPr>
              <a:t>1 </a:t>
            </a:r>
            <a:r>
              <a:rPr sz="2200" spc="-30" dirty="0">
                <a:latin typeface="Arial"/>
                <a:cs typeface="Arial"/>
              </a:rPr>
              <a:t>in  </a:t>
            </a:r>
            <a:r>
              <a:rPr sz="2200" spc="-114" dirty="0">
                <a:latin typeface="Arial"/>
                <a:cs typeface="Arial"/>
              </a:rPr>
              <a:t>10,000 </a:t>
            </a:r>
            <a:r>
              <a:rPr sz="2200" spc="-40" dirty="0">
                <a:latin typeface="Arial"/>
                <a:cs typeface="Arial"/>
              </a:rPr>
              <a:t>population </a:t>
            </a:r>
            <a:r>
              <a:rPr sz="2200" spc="-150" dirty="0">
                <a:latin typeface="Arial"/>
                <a:cs typeface="Arial"/>
              </a:rPr>
              <a:t>(?) – </a:t>
            </a:r>
            <a:r>
              <a:rPr sz="2200" spc="-45" dirty="0">
                <a:latin typeface="Arial"/>
                <a:cs typeface="Arial"/>
              </a:rPr>
              <a:t>reduction</a:t>
            </a:r>
            <a:r>
              <a:rPr sz="2200" spc="-409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  </a:t>
            </a:r>
            <a:r>
              <a:rPr sz="2200" spc="-60" dirty="0">
                <a:latin typeface="Arial"/>
                <a:cs typeface="Arial"/>
              </a:rPr>
              <a:t>number </a:t>
            </a:r>
            <a:r>
              <a:rPr sz="2200" spc="15" dirty="0">
                <a:latin typeface="Arial"/>
                <a:cs typeface="Arial"/>
              </a:rPr>
              <a:t>of </a:t>
            </a:r>
            <a:r>
              <a:rPr sz="2200" spc="-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500" spc="-4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500" spc="-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receptors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2100" y="3592829"/>
            <a:ext cx="39363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60" dirty="0">
                <a:solidFill>
                  <a:srgbClr val="006FBF"/>
                </a:solidFill>
                <a:latin typeface="Arial"/>
                <a:cs typeface="Arial"/>
              </a:rPr>
              <a:t>Symptoms: </a:t>
            </a:r>
            <a:r>
              <a:rPr sz="2200" spc="-140" dirty="0">
                <a:latin typeface="Arial"/>
                <a:cs typeface="Arial"/>
              </a:rPr>
              <a:t>Weakness </a:t>
            </a:r>
            <a:r>
              <a:rPr sz="2200" spc="-85" dirty="0">
                <a:latin typeface="Arial"/>
                <a:cs typeface="Arial"/>
              </a:rPr>
              <a:t>and</a:t>
            </a:r>
            <a:r>
              <a:rPr sz="2200" spc="-370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easy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7850" y="3826509"/>
            <a:ext cx="42379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fatigability </a:t>
            </a:r>
            <a:r>
              <a:rPr sz="2200" spc="-150" dirty="0">
                <a:latin typeface="Arial"/>
                <a:cs typeface="Arial"/>
              </a:rPr>
              <a:t>– </a:t>
            </a:r>
            <a:r>
              <a:rPr sz="2200" spc="-65" dirty="0">
                <a:solidFill>
                  <a:srgbClr val="006FBF"/>
                </a:solidFill>
                <a:latin typeface="Arial"/>
                <a:cs typeface="Arial"/>
              </a:rPr>
              <a:t>ptosis </a:t>
            </a:r>
            <a:r>
              <a:rPr sz="2200" spc="50" dirty="0">
                <a:latin typeface="Arial"/>
                <a:cs typeface="Arial"/>
              </a:rPr>
              <a:t>to</a:t>
            </a:r>
            <a:r>
              <a:rPr sz="2200" spc="-434" dirty="0"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006FBF"/>
                </a:solidFill>
                <a:latin typeface="Arial"/>
                <a:cs typeface="Arial"/>
              </a:rPr>
              <a:t>diaphragmatic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2100" y="4061459"/>
            <a:ext cx="4421505" cy="765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100"/>
              </a:spcBef>
            </a:pPr>
            <a:r>
              <a:rPr sz="2200" spc="-95" dirty="0">
                <a:solidFill>
                  <a:srgbClr val="006FBF"/>
                </a:solidFill>
                <a:latin typeface="Arial"/>
                <a:cs typeface="Arial"/>
              </a:rPr>
              <a:t>paralysis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50"/>
              </a:spcBef>
              <a:buClr>
                <a:srgbClr val="1186C2"/>
              </a:buClr>
              <a:buSzPct val="145454"/>
              <a:buFont typeface="Arial"/>
              <a:buChar char="•"/>
              <a:tabLst>
                <a:tab pos="298450" algn="l"/>
              </a:tabLst>
            </a:pPr>
            <a:r>
              <a:rPr sz="2200" b="1" spc="-190" dirty="0">
                <a:solidFill>
                  <a:srgbClr val="FF0000"/>
                </a:solidFill>
                <a:latin typeface="Arial"/>
                <a:cs typeface="Arial"/>
              </a:rPr>
              <a:t>Causes: </a:t>
            </a:r>
            <a:r>
              <a:rPr sz="2200" spc="-60" dirty="0">
                <a:latin typeface="Arial"/>
                <a:cs typeface="Arial"/>
              </a:rPr>
              <a:t>Development </a:t>
            </a:r>
            <a:r>
              <a:rPr sz="2200" spc="15" dirty="0">
                <a:latin typeface="Arial"/>
                <a:cs typeface="Arial"/>
              </a:rPr>
              <a:t>of</a:t>
            </a:r>
            <a:r>
              <a:rPr sz="2200" spc="-280" dirty="0"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006FBF"/>
                </a:solidFill>
                <a:latin typeface="Arial"/>
                <a:cs typeface="Arial"/>
              </a:rPr>
              <a:t>antibodies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7850" y="4676140"/>
            <a:ext cx="3776979" cy="829310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12700" marR="5080">
              <a:lnSpc>
                <a:spcPct val="69900"/>
              </a:lnSpc>
              <a:spcBef>
                <a:spcPts val="895"/>
              </a:spcBef>
            </a:pPr>
            <a:r>
              <a:rPr sz="2200" spc="-45" dirty="0">
                <a:latin typeface="Arial"/>
                <a:cs typeface="Arial"/>
              </a:rPr>
              <a:t>directed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50" dirty="0">
                <a:latin typeface="Arial"/>
                <a:cs typeface="Arial"/>
              </a:rPr>
              <a:t>to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006FBF"/>
                </a:solidFill>
                <a:latin typeface="Arial"/>
                <a:cs typeface="Arial"/>
              </a:rPr>
              <a:t>Nicotinic</a:t>
            </a:r>
            <a:r>
              <a:rPr sz="2200" spc="-17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receptors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  </a:t>
            </a:r>
            <a:r>
              <a:rPr sz="2200" spc="-100" dirty="0">
                <a:latin typeface="Arial"/>
                <a:cs typeface="Arial"/>
              </a:rPr>
              <a:t>muscle </a:t>
            </a:r>
            <a:r>
              <a:rPr sz="2200" spc="-85" dirty="0">
                <a:latin typeface="Arial"/>
                <a:cs typeface="Arial"/>
              </a:rPr>
              <a:t>end </a:t>
            </a:r>
            <a:r>
              <a:rPr sz="2200" spc="-35" dirty="0">
                <a:latin typeface="Arial"/>
                <a:cs typeface="Arial"/>
              </a:rPr>
              <a:t>plate </a:t>
            </a:r>
            <a:r>
              <a:rPr sz="2200" spc="-150" dirty="0">
                <a:latin typeface="Arial"/>
                <a:cs typeface="Arial"/>
              </a:rPr>
              <a:t>– </a:t>
            </a:r>
            <a:r>
              <a:rPr sz="2200" spc="-45" dirty="0">
                <a:solidFill>
                  <a:srgbClr val="006FBF"/>
                </a:solidFill>
                <a:latin typeface="Arial"/>
                <a:cs typeface="Arial"/>
              </a:rPr>
              <a:t>reduction </a:t>
            </a:r>
            <a:r>
              <a:rPr sz="2200" spc="-30" dirty="0">
                <a:latin typeface="Arial"/>
                <a:cs typeface="Arial"/>
              </a:rPr>
              <a:t>in  </a:t>
            </a:r>
            <a:r>
              <a:rPr sz="2200" spc="-60" dirty="0">
                <a:latin typeface="Arial"/>
                <a:cs typeface="Arial"/>
              </a:rPr>
              <a:t>number </a:t>
            </a:r>
            <a:r>
              <a:rPr sz="2200" spc="-50" dirty="0">
                <a:latin typeface="Arial"/>
                <a:cs typeface="Arial"/>
              </a:rPr>
              <a:t>by </a:t>
            </a:r>
            <a:r>
              <a:rPr sz="2200" spc="-110" dirty="0">
                <a:latin typeface="Arial"/>
                <a:cs typeface="Arial"/>
              </a:rPr>
              <a:t>1/3rd </a:t>
            </a:r>
            <a:r>
              <a:rPr sz="2200" spc="15" dirty="0">
                <a:latin typeface="Arial"/>
                <a:cs typeface="Arial"/>
              </a:rPr>
              <a:t>of</a:t>
            </a:r>
            <a:r>
              <a:rPr sz="2200" spc="-409" dirty="0"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500" spc="-45" dirty="0">
                <a:solidFill>
                  <a:srgbClr val="FF0000"/>
                </a:solidFill>
                <a:latin typeface="Arial"/>
                <a:cs typeface="Arial"/>
              </a:rPr>
              <a:t>M </a:t>
            </a:r>
            <a:r>
              <a:rPr sz="2200" spc="-70" dirty="0">
                <a:latin typeface="Arial"/>
                <a:cs typeface="Arial"/>
              </a:rPr>
              <a:t>receptors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9300" y="5528309"/>
            <a:ext cx="362013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4736"/>
              <a:buChar char="•"/>
              <a:tabLst>
                <a:tab pos="297815" algn="l"/>
                <a:tab pos="298450" algn="l"/>
              </a:tabLst>
            </a:pPr>
            <a:r>
              <a:rPr sz="1900" spc="-40" dirty="0">
                <a:latin typeface="Arial"/>
                <a:cs typeface="Arial"/>
              </a:rPr>
              <a:t>Structural </a:t>
            </a:r>
            <a:r>
              <a:rPr sz="1900" spc="-85" dirty="0">
                <a:latin typeface="Arial"/>
                <a:cs typeface="Arial"/>
              </a:rPr>
              <a:t>damage </a:t>
            </a:r>
            <a:r>
              <a:rPr sz="1900" spc="40" dirty="0">
                <a:latin typeface="Arial"/>
                <a:cs typeface="Arial"/>
              </a:rPr>
              <a:t>to</a:t>
            </a:r>
            <a:r>
              <a:rPr sz="1900" spc="-395" dirty="0"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300" spc="-35" dirty="0">
                <a:solidFill>
                  <a:srgbClr val="FF0000"/>
                </a:solidFill>
                <a:latin typeface="Arial"/>
                <a:cs typeface="Arial"/>
              </a:rPr>
              <a:t>M </a:t>
            </a:r>
            <a:r>
              <a:rPr sz="1900" spc="-25" dirty="0">
                <a:latin typeface="Arial"/>
                <a:cs typeface="Arial"/>
              </a:rPr>
              <a:t>junction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10400" y="3886200"/>
            <a:ext cx="4343400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61730" y="363220"/>
            <a:ext cx="3180079" cy="1685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4520" y="1244600"/>
            <a:ext cx="66884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25" dirty="0"/>
              <a:t>Myasthenia </a:t>
            </a:r>
            <a:r>
              <a:rPr sz="4000" spc="-150" dirty="0"/>
              <a:t>gravis </a:t>
            </a:r>
            <a:r>
              <a:rPr sz="4000" spc="-275" dirty="0"/>
              <a:t>– </a:t>
            </a:r>
            <a:r>
              <a:rPr sz="4000" spc="-35" dirty="0"/>
              <a:t>other</a:t>
            </a:r>
            <a:r>
              <a:rPr sz="4000" spc="-710" dirty="0"/>
              <a:t> </a:t>
            </a:r>
            <a:r>
              <a:rPr sz="4000" spc="-150" dirty="0"/>
              <a:t>drugs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369" y="2860040"/>
            <a:ext cx="7828915" cy="195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60" dirty="0">
                <a:solidFill>
                  <a:srgbClr val="006FBF"/>
                </a:solidFill>
                <a:latin typeface="Arial"/>
                <a:cs typeface="Arial"/>
              </a:rPr>
              <a:t>Neostigmine</a:t>
            </a:r>
            <a:r>
              <a:rPr sz="2400" spc="-16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–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15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50" dirty="0">
                <a:latin typeface="Arial"/>
                <a:cs typeface="Arial"/>
              </a:rPr>
              <a:t>to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30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mg.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orally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every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6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hrly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20"/>
              </a:spcBef>
              <a:buClr>
                <a:srgbClr val="1186C2"/>
              </a:buClr>
              <a:buSzPct val="145000"/>
              <a:buChar char="•"/>
              <a:tabLst>
                <a:tab pos="755015" algn="l"/>
                <a:tab pos="755650" algn="l"/>
              </a:tabLst>
            </a:pPr>
            <a:r>
              <a:rPr sz="2000" spc="-50" dirty="0">
                <a:latin typeface="Arial"/>
                <a:cs typeface="Arial"/>
              </a:rPr>
              <a:t>Adjusted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according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to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the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response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2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55" dirty="0">
                <a:solidFill>
                  <a:srgbClr val="006FBF"/>
                </a:solidFill>
                <a:latin typeface="Arial"/>
                <a:cs typeface="Arial"/>
              </a:rPr>
              <a:t>Pyridostigmine </a:t>
            </a:r>
            <a:r>
              <a:rPr sz="2400" spc="-165" dirty="0">
                <a:latin typeface="Arial"/>
                <a:cs typeface="Arial"/>
              </a:rPr>
              <a:t>– </a:t>
            </a:r>
            <a:r>
              <a:rPr sz="2400" spc="-150" dirty="0">
                <a:latin typeface="Arial"/>
                <a:cs typeface="Arial"/>
              </a:rPr>
              <a:t>less </a:t>
            </a:r>
            <a:r>
              <a:rPr sz="2400" spc="-70" dirty="0">
                <a:latin typeface="Arial"/>
                <a:cs typeface="Arial"/>
              </a:rPr>
              <a:t>frequency </a:t>
            </a:r>
            <a:r>
              <a:rPr sz="2400" spc="15" dirty="0">
                <a:latin typeface="Arial"/>
                <a:cs typeface="Arial"/>
              </a:rPr>
              <a:t>of</a:t>
            </a:r>
            <a:r>
              <a:rPr sz="2400" spc="-49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dosing</a:t>
            </a:r>
            <a:endParaRPr sz="2400">
              <a:latin typeface="Arial"/>
              <a:cs typeface="Arial"/>
            </a:endParaRPr>
          </a:p>
          <a:p>
            <a:pPr marL="298450" marR="5080" indent="-285750">
              <a:lnSpc>
                <a:spcPts val="2310"/>
              </a:lnSpc>
              <a:spcBef>
                <a:spcPts val="1160"/>
              </a:spcBef>
              <a:buClr>
                <a:srgbClr val="1186C2"/>
              </a:buClr>
              <a:buSzPct val="143750"/>
              <a:buChar char="•"/>
              <a:tabLst>
                <a:tab pos="298450" algn="l"/>
              </a:tabLst>
            </a:pPr>
            <a:r>
              <a:rPr sz="2400" spc="-35" dirty="0">
                <a:solidFill>
                  <a:srgbClr val="006FBF"/>
                </a:solidFill>
                <a:latin typeface="Arial"/>
                <a:cs typeface="Arial"/>
              </a:rPr>
              <a:t>Other</a:t>
            </a:r>
            <a:r>
              <a:rPr sz="2400" spc="-20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006FBF"/>
                </a:solidFill>
                <a:latin typeface="Arial"/>
                <a:cs typeface="Arial"/>
              </a:rPr>
              <a:t>drugs:</a:t>
            </a:r>
            <a:r>
              <a:rPr sz="2400" spc="-18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Corticosteroids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(prednisolone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30-60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mg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/day)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–  </a:t>
            </a:r>
            <a:r>
              <a:rPr sz="2400" spc="-85" dirty="0">
                <a:latin typeface="Arial"/>
                <a:cs typeface="Arial"/>
              </a:rPr>
              <a:t>immunosuppression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0570" y="4779009"/>
            <a:ext cx="154940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50"/>
              </a:lnSpc>
              <a:spcBef>
                <a:spcPts val="100"/>
              </a:spcBef>
            </a:pPr>
            <a:r>
              <a:rPr sz="2900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ts val="3250"/>
              </a:lnSpc>
            </a:pPr>
            <a:r>
              <a:rPr sz="2900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6320" y="4789170"/>
            <a:ext cx="7446645" cy="79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800"/>
              </a:lnSpc>
              <a:spcBef>
                <a:spcPts val="100"/>
              </a:spcBef>
            </a:pPr>
            <a:r>
              <a:rPr sz="2000" spc="-35" dirty="0">
                <a:latin typeface="Arial"/>
                <a:cs typeface="Arial"/>
              </a:rPr>
              <a:t>Inhibits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production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of</a:t>
            </a:r>
            <a:r>
              <a:rPr sz="2000" spc="-160" dirty="0">
                <a:latin typeface="Arial"/>
                <a:cs typeface="Arial"/>
              </a:rPr>
              <a:t> NR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antibodies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and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may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increase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synthesis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or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NRs  </a:t>
            </a:r>
            <a:r>
              <a:rPr sz="2000" spc="-35" dirty="0">
                <a:latin typeface="Arial"/>
                <a:cs typeface="Arial"/>
              </a:rPr>
              <a:t>Azathioprin </a:t>
            </a:r>
            <a:r>
              <a:rPr sz="2000" spc="-80" dirty="0">
                <a:latin typeface="Arial"/>
                <a:cs typeface="Arial"/>
              </a:rPr>
              <a:t>and </a:t>
            </a:r>
            <a:r>
              <a:rPr sz="2000" spc="-60" dirty="0">
                <a:latin typeface="Arial"/>
                <a:cs typeface="Arial"/>
              </a:rPr>
              <a:t>cyclosporin</a:t>
            </a:r>
            <a:r>
              <a:rPr sz="2000" spc="-434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also </a:t>
            </a:r>
            <a:r>
              <a:rPr sz="2000" spc="-100" dirty="0">
                <a:latin typeface="Arial"/>
                <a:cs typeface="Arial"/>
              </a:rPr>
              <a:t>Plasmapheresis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9000" y="1149350"/>
            <a:ext cx="35839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20" dirty="0"/>
              <a:t>Myasthenic</a:t>
            </a:r>
            <a:r>
              <a:rPr sz="4000" spc="-395" dirty="0"/>
              <a:t> </a:t>
            </a:r>
            <a:r>
              <a:rPr sz="4000" spc="-160" dirty="0"/>
              <a:t>crisis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369" y="2797809"/>
            <a:ext cx="8543925" cy="2675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2335"/>
              </a:lnSpc>
              <a:spcBef>
                <a:spcPts val="100"/>
              </a:spcBef>
              <a:buClr>
                <a:srgbClr val="1186C2"/>
              </a:buClr>
              <a:buSzPct val="145454"/>
              <a:buFont typeface="Arial"/>
              <a:buChar char="•"/>
              <a:tabLst>
                <a:tab pos="298450" algn="l"/>
              </a:tabLst>
            </a:pPr>
            <a:r>
              <a:rPr sz="2200" b="1" spc="-114" dirty="0">
                <a:solidFill>
                  <a:srgbClr val="FF0000"/>
                </a:solidFill>
                <a:latin typeface="Arial"/>
                <a:cs typeface="Arial"/>
              </a:rPr>
              <a:t>Acute </a:t>
            </a:r>
            <a:r>
              <a:rPr sz="2200" b="1" spc="-150" dirty="0">
                <a:solidFill>
                  <a:srgbClr val="FF0000"/>
                </a:solidFill>
                <a:latin typeface="Arial"/>
                <a:cs typeface="Arial"/>
              </a:rPr>
              <a:t>weakness </a:t>
            </a:r>
            <a:r>
              <a:rPr sz="2200" b="1" spc="-114" dirty="0">
                <a:latin typeface="Arial"/>
                <a:cs typeface="Arial"/>
              </a:rPr>
              <a:t>and </a:t>
            </a:r>
            <a:r>
              <a:rPr sz="2200" b="1" spc="-105" dirty="0">
                <a:solidFill>
                  <a:srgbClr val="FF0000"/>
                </a:solidFill>
                <a:latin typeface="Arial"/>
                <a:cs typeface="Arial"/>
              </a:rPr>
              <a:t>respiratory</a:t>
            </a:r>
            <a:r>
              <a:rPr sz="2200" b="1" spc="-2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40" dirty="0">
                <a:solidFill>
                  <a:srgbClr val="FF0000"/>
                </a:solidFill>
                <a:latin typeface="Arial"/>
                <a:cs typeface="Arial"/>
              </a:rPr>
              <a:t>paralysis</a:t>
            </a:r>
            <a:endParaRPr sz="2200">
              <a:latin typeface="Arial"/>
              <a:cs typeface="Arial"/>
            </a:endParaRPr>
          </a:p>
          <a:p>
            <a:pPr marL="755650" lvl="1" indent="-285750">
              <a:lnSpc>
                <a:spcPts val="2610"/>
              </a:lnSpc>
              <a:buClr>
                <a:srgbClr val="1186C2"/>
              </a:buClr>
              <a:buSzPct val="144736"/>
              <a:buChar char="–"/>
              <a:tabLst>
                <a:tab pos="755650" algn="l"/>
              </a:tabLst>
            </a:pPr>
            <a:r>
              <a:rPr sz="1900" spc="-75" dirty="0">
                <a:latin typeface="Arial"/>
                <a:cs typeface="Arial"/>
              </a:rPr>
              <a:t>Tracheobronchial </a:t>
            </a:r>
            <a:r>
              <a:rPr sz="1900" spc="-15" dirty="0">
                <a:latin typeface="Arial"/>
                <a:cs typeface="Arial"/>
              </a:rPr>
              <a:t>intubation</a:t>
            </a:r>
            <a:r>
              <a:rPr sz="1900" spc="-370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and </a:t>
            </a:r>
            <a:r>
              <a:rPr sz="1900" spc="-70" dirty="0">
                <a:latin typeface="Arial"/>
                <a:cs typeface="Arial"/>
              </a:rPr>
              <a:t>mechnical </a:t>
            </a:r>
            <a:r>
              <a:rPr sz="1900" spc="-20" dirty="0">
                <a:latin typeface="Arial"/>
                <a:cs typeface="Arial"/>
              </a:rPr>
              <a:t>ventilation</a:t>
            </a:r>
            <a:endParaRPr sz="1900">
              <a:latin typeface="Arial"/>
              <a:cs typeface="Arial"/>
            </a:endParaRPr>
          </a:p>
          <a:p>
            <a:pPr marL="755650" lvl="1" indent="-285750">
              <a:lnSpc>
                <a:spcPts val="2525"/>
              </a:lnSpc>
              <a:buClr>
                <a:srgbClr val="1186C2"/>
              </a:buClr>
              <a:buSzPct val="144736"/>
              <a:buChar char="–"/>
              <a:tabLst>
                <a:tab pos="755650" algn="l"/>
              </a:tabLst>
            </a:pPr>
            <a:r>
              <a:rPr sz="1900" spc="-45" dirty="0">
                <a:latin typeface="Arial"/>
                <a:cs typeface="Arial"/>
              </a:rPr>
              <a:t>Methylprednisolone</a:t>
            </a:r>
            <a:r>
              <a:rPr sz="1900" spc="-145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IV</a:t>
            </a:r>
            <a:r>
              <a:rPr sz="1900" spc="-145" dirty="0">
                <a:latin typeface="Arial"/>
                <a:cs typeface="Arial"/>
              </a:rPr>
              <a:t> </a:t>
            </a:r>
            <a:r>
              <a:rPr sz="1900" spc="15" dirty="0">
                <a:latin typeface="Arial"/>
                <a:cs typeface="Arial"/>
              </a:rPr>
              <a:t>with</a:t>
            </a:r>
            <a:r>
              <a:rPr sz="1900" spc="-150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withdrawal</a:t>
            </a:r>
            <a:r>
              <a:rPr sz="1900" spc="-145" dirty="0">
                <a:latin typeface="Arial"/>
                <a:cs typeface="Arial"/>
              </a:rPr>
              <a:t> </a:t>
            </a:r>
            <a:r>
              <a:rPr sz="1900" spc="10" dirty="0">
                <a:latin typeface="Arial"/>
                <a:cs typeface="Arial"/>
              </a:rPr>
              <a:t>of</a:t>
            </a:r>
            <a:r>
              <a:rPr sz="1900" spc="-235" dirty="0">
                <a:latin typeface="Arial"/>
                <a:cs typeface="Arial"/>
              </a:rPr>
              <a:t> </a:t>
            </a:r>
            <a:r>
              <a:rPr sz="1900" spc="-160" dirty="0">
                <a:latin typeface="Arial"/>
                <a:cs typeface="Arial"/>
              </a:rPr>
              <a:t>AChE</a:t>
            </a:r>
            <a:endParaRPr sz="1900">
              <a:latin typeface="Arial"/>
              <a:cs typeface="Arial"/>
            </a:endParaRPr>
          </a:p>
          <a:p>
            <a:pPr marL="755650" lvl="1" indent="-285750">
              <a:lnSpc>
                <a:spcPts val="2520"/>
              </a:lnSpc>
              <a:buClr>
                <a:srgbClr val="1186C2"/>
              </a:buClr>
              <a:buSzPct val="144736"/>
              <a:buChar char="–"/>
              <a:tabLst>
                <a:tab pos="755650" algn="l"/>
              </a:tabLst>
            </a:pPr>
            <a:r>
              <a:rPr sz="1900" spc="-85" dirty="0">
                <a:latin typeface="Arial"/>
                <a:cs typeface="Arial"/>
              </a:rPr>
              <a:t>Gradual</a:t>
            </a:r>
            <a:r>
              <a:rPr sz="1900" spc="-16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reintroduction</a:t>
            </a:r>
            <a:r>
              <a:rPr sz="1900" spc="-155" dirty="0">
                <a:latin typeface="Arial"/>
                <a:cs typeface="Arial"/>
              </a:rPr>
              <a:t> </a:t>
            </a:r>
            <a:r>
              <a:rPr sz="1900" spc="5" dirty="0">
                <a:latin typeface="Arial"/>
                <a:cs typeface="Arial"/>
              </a:rPr>
              <a:t>of</a:t>
            </a:r>
            <a:r>
              <a:rPr sz="1900" spc="-235" dirty="0">
                <a:latin typeface="Arial"/>
                <a:cs typeface="Arial"/>
              </a:rPr>
              <a:t> </a:t>
            </a:r>
            <a:r>
              <a:rPr sz="1900" spc="-160" dirty="0">
                <a:latin typeface="Arial"/>
                <a:cs typeface="Arial"/>
              </a:rPr>
              <a:t>AChE</a:t>
            </a:r>
            <a:endParaRPr sz="1900">
              <a:latin typeface="Arial"/>
              <a:cs typeface="Arial"/>
            </a:endParaRPr>
          </a:p>
          <a:p>
            <a:pPr marL="755650" lvl="1" indent="-285750">
              <a:lnSpc>
                <a:spcPts val="2910"/>
              </a:lnSpc>
              <a:buClr>
                <a:srgbClr val="1186C2"/>
              </a:buClr>
              <a:buSzPct val="144736"/>
              <a:buChar char="–"/>
              <a:tabLst>
                <a:tab pos="755650" algn="l"/>
              </a:tabLst>
            </a:pPr>
            <a:r>
              <a:rPr sz="1900" spc="-45" dirty="0">
                <a:latin typeface="Arial"/>
                <a:cs typeface="Arial"/>
              </a:rPr>
              <a:t>Thymectomy</a:t>
            </a:r>
            <a:endParaRPr sz="1900">
              <a:latin typeface="Arial"/>
              <a:cs typeface="Arial"/>
            </a:endParaRPr>
          </a:p>
          <a:p>
            <a:pPr marL="298450" indent="-285750">
              <a:lnSpc>
                <a:spcPts val="2335"/>
              </a:lnSpc>
              <a:spcBef>
                <a:spcPts val="120"/>
              </a:spcBef>
              <a:buClr>
                <a:srgbClr val="1186C2"/>
              </a:buClr>
              <a:buSzPct val="145454"/>
              <a:buChar char="•"/>
              <a:tabLst>
                <a:tab pos="298450" algn="l"/>
              </a:tabLst>
            </a:pPr>
            <a:r>
              <a:rPr sz="2200" spc="-11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200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0000"/>
                </a:solidFill>
                <a:latin typeface="Arial"/>
                <a:cs typeface="Arial"/>
              </a:rPr>
              <a:t>problem</a:t>
            </a:r>
            <a:r>
              <a:rPr sz="22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50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22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75" dirty="0">
                <a:solidFill>
                  <a:srgbClr val="006FBF"/>
                </a:solidFill>
                <a:latin typeface="Arial"/>
                <a:cs typeface="Arial"/>
              </a:rPr>
              <a:t>overtreatment</a:t>
            </a:r>
            <a:r>
              <a:rPr sz="2200" i="1" spc="-30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i="1" spc="-235" dirty="0">
                <a:solidFill>
                  <a:srgbClr val="FF0000"/>
                </a:solidFill>
                <a:latin typeface="Arial"/>
                <a:cs typeface="Arial"/>
              </a:rPr>
              <a:t>Vs</a:t>
            </a:r>
            <a:r>
              <a:rPr sz="2200" i="1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65" dirty="0">
                <a:solidFill>
                  <a:srgbClr val="006FBF"/>
                </a:solidFill>
                <a:latin typeface="Arial"/>
                <a:cs typeface="Arial"/>
              </a:rPr>
              <a:t>actual</a:t>
            </a:r>
            <a:r>
              <a:rPr sz="2200" i="1" spc="-17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i="1" spc="-165" dirty="0">
                <a:solidFill>
                  <a:srgbClr val="006FBF"/>
                </a:solidFill>
                <a:latin typeface="Arial"/>
                <a:cs typeface="Arial"/>
              </a:rPr>
              <a:t>disease</a:t>
            </a:r>
            <a:r>
              <a:rPr sz="2200" i="1" spc="-16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(opposite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treatments)</a:t>
            </a:r>
            <a:endParaRPr sz="2200">
              <a:latin typeface="Arial"/>
              <a:cs typeface="Arial"/>
            </a:endParaRPr>
          </a:p>
          <a:p>
            <a:pPr marL="755650" lvl="1" indent="-285750">
              <a:lnSpc>
                <a:spcPts val="2605"/>
              </a:lnSpc>
              <a:buClr>
                <a:srgbClr val="1186C2"/>
              </a:buClr>
              <a:buSzPct val="144736"/>
              <a:buChar char="–"/>
              <a:tabLst>
                <a:tab pos="755650" algn="l"/>
              </a:tabLst>
            </a:pPr>
            <a:r>
              <a:rPr sz="1900" spc="-85" dirty="0">
                <a:latin typeface="Arial"/>
                <a:cs typeface="Arial"/>
              </a:rPr>
              <a:t>Diagnosis</a:t>
            </a:r>
            <a:r>
              <a:rPr sz="1900" spc="-155" dirty="0">
                <a:latin typeface="Arial"/>
                <a:cs typeface="Arial"/>
              </a:rPr>
              <a:t> </a:t>
            </a:r>
            <a:r>
              <a:rPr sz="1900" spc="-40" dirty="0">
                <a:latin typeface="Arial"/>
                <a:cs typeface="Arial"/>
              </a:rPr>
              <a:t>by</a:t>
            </a:r>
            <a:r>
              <a:rPr sz="1900" spc="-145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various</a:t>
            </a:r>
            <a:r>
              <a:rPr sz="1900" spc="-15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tests</a:t>
            </a:r>
            <a:r>
              <a:rPr sz="1900" spc="-150" dirty="0">
                <a:latin typeface="Arial"/>
                <a:cs typeface="Arial"/>
              </a:rPr>
              <a:t> </a:t>
            </a:r>
            <a:r>
              <a:rPr sz="1900" spc="-130" dirty="0">
                <a:latin typeface="Arial"/>
                <a:cs typeface="Arial"/>
              </a:rPr>
              <a:t>–</a:t>
            </a:r>
            <a:r>
              <a:rPr sz="1900" spc="-120" dirty="0"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006FBF"/>
                </a:solidFill>
                <a:latin typeface="Arial"/>
                <a:cs typeface="Arial"/>
              </a:rPr>
              <a:t>Tensilon</a:t>
            </a:r>
            <a:r>
              <a:rPr sz="1900" spc="-28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006FBF"/>
                </a:solidFill>
                <a:latin typeface="Arial"/>
                <a:cs typeface="Arial"/>
              </a:rPr>
              <a:t>Test</a:t>
            </a:r>
            <a:endParaRPr sz="1900">
              <a:latin typeface="Arial"/>
              <a:cs typeface="Arial"/>
            </a:endParaRPr>
          </a:p>
          <a:p>
            <a:pPr marL="755650" lvl="1" indent="-285750">
              <a:lnSpc>
                <a:spcPts val="2910"/>
              </a:lnSpc>
              <a:buClr>
                <a:srgbClr val="1186C2"/>
              </a:buClr>
              <a:buSzPct val="144736"/>
              <a:buChar char="–"/>
              <a:tabLst>
                <a:tab pos="755650" algn="l"/>
              </a:tabLst>
            </a:pPr>
            <a:r>
              <a:rPr sz="1900" spc="-35" dirty="0">
                <a:solidFill>
                  <a:srgbClr val="006FBF"/>
                </a:solidFill>
                <a:latin typeface="Arial"/>
                <a:cs typeface="Arial"/>
              </a:rPr>
              <a:t>Injection</a:t>
            </a:r>
            <a:r>
              <a:rPr sz="1900" spc="-15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900" spc="10" dirty="0">
                <a:latin typeface="Arial"/>
                <a:cs typeface="Arial"/>
              </a:rPr>
              <a:t>of</a:t>
            </a:r>
            <a:r>
              <a:rPr sz="1900" spc="-150" dirty="0"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006FBF"/>
                </a:solidFill>
                <a:latin typeface="Arial"/>
                <a:cs typeface="Arial"/>
              </a:rPr>
              <a:t>Edrophonium</a:t>
            </a:r>
            <a:r>
              <a:rPr sz="1900" spc="-14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900" spc="-130" dirty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r>
              <a:rPr sz="1900" spc="-13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2</a:t>
            </a:r>
            <a:r>
              <a:rPr sz="1900" spc="-150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mg</a:t>
            </a:r>
            <a:r>
              <a:rPr sz="1900" spc="-135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(observe)</a:t>
            </a:r>
            <a:r>
              <a:rPr sz="1900" spc="-150" dirty="0">
                <a:latin typeface="Arial"/>
                <a:cs typeface="Arial"/>
              </a:rPr>
              <a:t> </a:t>
            </a:r>
            <a:r>
              <a:rPr sz="1900" spc="-130" dirty="0">
                <a:latin typeface="Arial"/>
                <a:cs typeface="Arial"/>
              </a:rPr>
              <a:t>–</a:t>
            </a:r>
            <a:r>
              <a:rPr sz="1900" spc="-14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after</a:t>
            </a:r>
            <a:r>
              <a:rPr sz="1900" spc="-14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half</a:t>
            </a:r>
            <a:r>
              <a:rPr sz="1900" spc="-150" dirty="0">
                <a:latin typeface="Arial"/>
                <a:cs typeface="Arial"/>
              </a:rPr>
              <a:t> </a:t>
            </a:r>
            <a:r>
              <a:rPr sz="1900" spc="-130" dirty="0">
                <a:latin typeface="Arial"/>
                <a:cs typeface="Arial"/>
              </a:rPr>
              <a:t>a</a:t>
            </a:r>
            <a:r>
              <a:rPr sz="1900" spc="-15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minute</a:t>
            </a:r>
            <a:r>
              <a:rPr sz="1900" spc="-140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8</a:t>
            </a:r>
            <a:r>
              <a:rPr sz="1900" spc="-150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mg</a:t>
            </a:r>
            <a:r>
              <a:rPr sz="1900" spc="-135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(observe)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7770" y="5379720"/>
            <a:ext cx="135255" cy="688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600"/>
              </a:lnSpc>
              <a:spcBef>
                <a:spcPts val="120"/>
              </a:spcBef>
            </a:pPr>
            <a:r>
              <a:rPr sz="2450" spc="5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ts val="2600"/>
              </a:lnSpc>
            </a:pPr>
            <a:r>
              <a:rPr sz="2450" spc="5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63520" y="5426709"/>
            <a:ext cx="3368675" cy="5994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700" spc="-60" dirty="0">
                <a:latin typeface="Arial"/>
                <a:cs typeface="Arial"/>
              </a:rPr>
              <a:t>In</a:t>
            </a:r>
            <a:r>
              <a:rPr sz="1700" spc="-140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MG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–</a:t>
            </a:r>
            <a:r>
              <a:rPr sz="1700" spc="-140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symptoms</a:t>
            </a:r>
            <a:r>
              <a:rPr sz="1700" spc="-140" dirty="0">
                <a:latin typeface="Arial"/>
                <a:cs typeface="Arial"/>
              </a:rPr>
              <a:t> </a:t>
            </a:r>
            <a:r>
              <a:rPr sz="1700" spc="5" dirty="0">
                <a:latin typeface="Arial"/>
                <a:cs typeface="Arial"/>
              </a:rPr>
              <a:t>will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improve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700" spc="-60" dirty="0">
                <a:latin typeface="Arial"/>
                <a:cs typeface="Arial"/>
              </a:rPr>
              <a:t>In </a:t>
            </a:r>
            <a:r>
              <a:rPr sz="1700" spc="-20" dirty="0">
                <a:latin typeface="Arial"/>
                <a:cs typeface="Arial"/>
              </a:rPr>
              <a:t>overtreatment</a:t>
            </a:r>
            <a:r>
              <a:rPr sz="1700" spc="-350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– </a:t>
            </a:r>
            <a:r>
              <a:rPr sz="1700" spc="-45" dirty="0">
                <a:latin typeface="Arial"/>
                <a:cs typeface="Arial"/>
              </a:rPr>
              <a:t>symptoms </a:t>
            </a:r>
            <a:r>
              <a:rPr sz="1700" spc="-65" dirty="0">
                <a:latin typeface="Arial"/>
                <a:cs typeface="Arial"/>
              </a:rPr>
              <a:t>worsen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5470" y="1244600"/>
            <a:ext cx="92646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5" dirty="0"/>
              <a:t>Sites</a:t>
            </a:r>
            <a:r>
              <a:rPr sz="4000" spc="-325" dirty="0"/>
              <a:t> </a:t>
            </a:r>
            <a:r>
              <a:rPr sz="4000" spc="30" dirty="0"/>
              <a:t>of</a:t>
            </a:r>
            <a:r>
              <a:rPr sz="4000" spc="-475" dirty="0"/>
              <a:t> </a:t>
            </a:r>
            <a:r>
              <a:rPr sz="4000" spc="-125" dirty="0"/>
              <a:t>Cholinergic</a:t>
            </a:r>
            <a:r>
              <a:rPr sz="4000" spc="-595" dirty="0"/>
              <a:t> </a:t>
            </a:r>
            <a:r>
              <a:rPr sz="4000" spc="-185" dirty="0"/>
              <a:t>Transmission</a:t>
            </a:r>
            <a:r>
              <a:rPr sz="4000" spc="-315" dirty="0"/>
              <a:t> </a:t>
            </a:r>
            <a:r>
              <a:rPr sz="4000" spc="-5" dirty="0"/>
              <a:t>-</a:t>
            </a:r>
            <a:r>
              <a:rPr sz="4000" spc="-405" dirty="0"/>
              <a:t> </a:t>
            </a:r>
            <a:r>
              <a:rPr sz="4000" spc="-150" dirty="0"/>
              <a:t>Summary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369" y="2593340"/>
            <a:ext cx="9614535" cy="29032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27050" marR="579120" indent="-514350">
              <a:lnSpc>
                <a:spcPct val="80000"/>
              </a:lnSpc>
              <a:spcBef>
                <a:spcPts val="580"/>
              </a:spcBef>
            </a:pPr>
            <a:r>
              <a:rPr sz="2000" b="1" spc="-100" dirty="0">
                <a:latin typeface="Arial"/>
                <a:cs typeface="Arial"/>
              </a:rPr>
              <a:t>Acetylcholine </a:t>
            </a:r>
            <a:r>
              <a:rPr sz="2000" b="1" spc="-140" dirty="0">
                <a:latin typeface="Arial"/>
                <a:cs typeface="Arial"/>
              </a:rPr>
              <a:t>(ACh) </a:t>
            </a:r>
            <a:r>
              <a:rPr sz="2000" b="1" spc="-160" dirty="0">
                <a:latin typeface="Arial"/>
                <a:cs typeface="Arial"/>
              </a:rPr>
              <a:t>is </a:t>
            </a:r>
            <a:r>
              <a:rPr sz="2000" b="1" spc="-85" dirty="0">
                <a:latin typeface="Arial"/>
                <a:cs typeface="Arial"/>
              </a:rPr>
              <a:t>major </a:t>
            </a:r>
            <a:r>
              <a:rPr sz="2000" b="1" spc="-100" dirty="0">
                <a:latin typeface="Arial"/>
                <a:cs typeface="Arial"/>
              </a:rPr>
              <a:t>neurohumoral </a:t>
            </a:r>
            <a:r>
              <a:rPr sz="2000" b="1" spc="-55" dirty="0">
                <a:latin typeface="Arial"/>
                <a:cs typeface="Arial"/>
              </a:rPr>
              <a:t>transmitter </a:t>
            </a:r>
            <a:r>
              <a:rPr sz="2000" b="1" dirty="0">
                <a:latin typeface="Arial"/>
                <a:cs typeface="Arial"/>
              </a:rPr>
              <a:t>at</a:t>
            </a:r>
            <a:r>
              <a:rPr sz="2000" b="1" spc="-425" dirty="0">
                <a:latin typeface="Arial"/>
                <a:cs typeface="Arial"/>
              </a:rPr>
              <a:t> </a:t>
            </a:r>
            <a:r>
              <a:rPr sz="2000" b="1" spc="-80" dirty="0">
                <a:latin typeface="Arial"/>
                <a:cs typeface="Arial"/>
              </a:rPr>
              <a:t>autonomic, </a:t>
            </a:r>
            <a:r>
              <a:rPr sz="2000" b="1" spc="-110" dirty="0">
                <a:latin typeface="Arial"/>
                <a:cs typeface="Arial"/>
              </a:rPr>
              <a:t>somatic </a:t>
            </a:r>
            <a:r>
              <a:rPr sz="2000" b="1" spc="-105" dirty="0">
                <a:latin typeface="Arial"/>
                <a:cs typeface="Arial"/>
              </a:rPr>
              <a:t>and  </a:t>
            </a:r>
            <a:r>
              <a:rPr sz="2000" b="1" spc="-85" dirty="0">
                <a:latin typeface="Arial"/>
                <a:cs typeface="Arial"/>
              </a:rPr>
              <a:t>central </a:t>
            </a:r>
            <a:r>
              <a:rPr sz="2000" b="1" spc="-135" dirty="0">
                <a:latin typeface="Arial"/>
                <a:cs typeface="Arial"/>
              </a:rPr>
              <a:t>nervous</a:t>
            </a:r>
            <a:r>
              <a:rPr sz="2000" b="1" spc="-215" dirty="0">
                <a:latin typeface="Arial"/>
                <a:cs typeface="Arial"/>
              </a:rPr>
              <a:t> </a:t>
            </a:r>
            <a:r>
              <a:rPr sz="2000" b="1" spc="-110" dirty="0">
                <a:latin typeface="Arial"/>
                <a:cs typeface="Arial"/>
              </a:rPr>
              <a:t>system:</a:t>
            </a:r>
            <a:endParaRPr sz="2000">
              <a:latin typeface="Arial"/>
              <a:cs typeface="Arial"/>
            </a:endParaRPr>
          </a:p>
          <a:p>
            <a:pPr marL="527050" indent="-514350">
              <a:lnSpc>
                <a:spcPts val="2065"/>
              </a:lnSpc>
              <a:buClr>
                <a:srgbClr val="1186C2"/>
              </a:buClr>
              <a:buSzPct val="145000"/>
              <a:buAutoNum type="arabicPeriod"/>
              <a:tabLst>
                <a:tab pos="526415" algn="l"/>
                <a:tab pos="527050" algn="l"/>
              </a:tabLst>
            </a:pPr>
            <a:r>
              <a:rPr sz="2000" spc="-10" dirty="0">
                <a:latin typeface="Arial"/>
                <a:cs typeface="Arial"/>
              </a:rPr>
              <a:t>All </a:t>
            </a:r>
            <a:r>
              <a:rPr sz="2000" spc="-50" dirty="0">
                <a:latin typeface="Arial"/>
                <a:cs typeface="Arial"/>
              </a:rPr>
              <a:t>preganglionic </a:t>
            </a:r>
            <a:r>
              <a:rPr sz="2000" spc="-70" dirty="0">
                <a:latin typeface="Arial"/>
                <a:cs typeface="Arial"/>
              </a:rPr>
              <a:t>sites </a:t>
            </a:r>
            <a:r>
              <a:rPr sz="2000" spc="-40" dirty="0">
                <a:latin typeface="Arial"/>
                <a:cs typeface="Arial"/>
              </a:rPr>
              <a:t>(Both </a:t>
            </a:r>
            <a:r>
              <a:rPr sz="2000" spc="-60" dirty="0">
                <a:latin typeface="Arial"/>
                <a:cs typeface="Arial"/>
              </a:rPr>
              <a:t>Parasympathetic</a:t>
            </a:r>
            <a:r>
              <a:rPr sz="2000" spc="-32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and </a:t>
            </a:r>
            <a:r>
              <a:rPr sz="2000" spc="-45" dirty="0">
                <a:latin typeface="Arial"/>
                <a:cs typeface="Arial"/>
              </a:rPr>
              <a:t>sympathetic)</a:t>
            </a:r>
            <a:endParaRPr sz="2000">
              <a:latin typeface="Arial"/>
              <a:cs typeface="Arial"/>
            </a:endParaRPr>
          </a:p>
          <a:p>
            <a:pPr marL="527050" marR="270510" indent="-514350">
              <a:lnSpc>
                <a:spcPct val="74400"/>
              </a:lnSpc>
              <a:spcBef>
                <a:spcPts val="355"/>
              </a:spcBef>
              <a:buClr>
                <a:srgbClr val="1186C2"/>
              </a:buClr>
              <a:buSzPct val="145000"/>
              <a:buAutoNum type="arabicPeriod"/>
              <a:tabLst>
                <a:tab pos="526415" algn="l"/>
                <a:tab pos="527050" algn="l"/>
              </a:tabLst>
            </a:pPr>
            <a:r>
              <a:rPr sz="2000" spc="-10" dirty="0">
                <a:latin typeface="Arial"/>
                <a:cs typeface="Arial"/>
              </a:rPr>
              <a:t>All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Postganglionic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Parasympathetic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sites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and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sympathetic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6FBF"/>
                </a:solidFill>
                <a:latin typeface="Arial"/>
                <a:cs typeface="Arial"/>
              </a:rPr>
              <a:t>to</a:t>
            </a:r>
            <a:r>
              <a:rPr sz="2000" b="1" spc="-15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006FBF"/>
                </a:solidFill>
                <a:latin typeface="Arial"/>
                <a:cs typeface="Arial"/>
              </a:rPr>
              <a:t>sweat</a:t>
            </a:r>
            <a:r>
              <a:rPr sz="2000" b="1" spc="-15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006FBF"/>
                </a:solidFill>
                <a:latin typeface="Arial"/>
                <a:cs typeface="Arial"/>
              </a:rPr>
              <a:t>gland</a:t>
            </a:r>
            <a:r>
              <a:rPr sz="2000" b="1" spc="-13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and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006FBF"/>
                </a:solidFill>
                <a:latin typeface="Arial"/>
                <a:cs typeface="Arial"/>
              </a:rPr>
              <a:t>some  </a:t>
            </a:r>
            <a:r>
              <a:rPr sz="2000" b="1" spc="-105" dirty="0">
                <a:solidFill>
                  <a:srgbClr val="006FBF"/>
                </a:solidFill>
                <a:latin typeface="Arial"/>
                <a:cs typeface="Arial"/>
              </a:rPr>
              <a:t>blood</a:t>
            </a:r>
            <a:r>
              <a:rPr sz="2000" b="1" spc="-15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006FBF"/>
                </a:solidFill>
                <a:latin typeface="Arial"/>
                <a:cs typeface="Arial"/>
              </a:rPr>
              <a:t>vessels</a:t>
            </a:r>
            <a:endParaRPr sz="2000">
              <a:latin typeface="Arial"/>
              <a:cs typeface="Arial"/>
            </a:endParaRPr>
          </a:p>
          <a:p>
            <a:pPr marL="527050" indent="-514350">
              <a:lnSpc>
                <a:spcPts val="2070"/>
              </a:lnSpc>
              <a:buClr>
                <a:srgbClr val="1186C2"/>
              </a:buClr>
              <a:buSzPct val="145000"/>
              <a:buAutoNum type="arabicPeriod"/>
              <a:tabLst>
                <a:tab pos="526415" algn="l"/>
                <a:tab pos="527050" algn="l"/>
              </a:tabLst>
            </a:pPr>
            <a:r>
              <a:rPr sz="2000" spc="-65" dirty="0">
                <a:latin typeface="Arial"/>
                <a:cs typeface="Arial"/>
              </a:rPr>
              <a:t>Skeletal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Muscles</a:t>
            </a:r>
            <a:endParaRPr sz="2000">
              <a:latin typeface="Arial"/>
              <a:cs typeface="Arial"/>
            </a:endParaRPr>
          </a:p>
          <a:p>
            <a:pPr marL="527050" indent="-514350">
              <a:lnSpc>
                <a:spcPts val="2870"/>
              </a:lnSpc>
              <a:buClr>
                <a:srgbClr val="1186C2"/>
              </a:buClr>
              <a:buSzPct val="145000"/>
              <a:buAutoNum type="arabicPeriod"/>
              <a:tabLst>
                <a:tab pos="526415" algn="l"/>
                <a:tab pos="527050" algn="l"/>
              </a:tabLst>
            </a:pPr>
            <a:r>
              <a:rPr sz="2000" spc="-150" dirty="0">
                <a:latin typeface="Arial"/>
                <a:cs typeface="Arial"/>
              </a:rPr>
              <a:t>CNS: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Cortex,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Basal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ganglia,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spinal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chord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and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others</a:t>
            </a:r>
            <a:endParaRPr sz="2000">
              <a:latin typeface="Arial"/>
              <a:cs typeface="Arial"/>
            </a:endParaRPr>
          </a:p>
          <a:p>
            <a:pPr marL="527050" marR="633095" indent="-514350">
              <a:lnSpc>
                <a:spcPct val="80000"/>
              </a:lnSpc>
              <a:spcBef>
                <a:spcPts val="400"/>
              </a:spcBef>
            </a:pPr>
            <a:r>
              <a:rPr sz="2000" spc="-65" dirty="0">
                <a:solidFill>
                  <a:srgbClr val="FF0000"/>
                </a:solidFill>
                <a:latin typeface="Arial"/>
                <a:cs typeface="Arial"/>
              </a:rPr>
              <a:t>Parasympathetic</a:t>
            </a:r>
            <a:r>
              <a:rPr sz="2000" spc="-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Stimulation</a:t>
            </a:r>
            <a:r>
              <a:rPr sz="20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–</a:t>
            </a:r>
            <a:r>
              <a:rPr sz="2000" spc="17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Acetylcholine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(Ach)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release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neuroeffector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junction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-  </a:t>
            </a:r>
            <a:r>
              <a:rPr sz="2000" spc="-40" dirty="0">
                <a:latin typeface="Arial"/>
                <a:cs typeface="Arial"/>
              </a:rPr>
              <a:t>biological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effects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Sympathetic 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stimulation </a:t>
            </a:r>
            <a:r>
              <a:rPr sz="2000" spc="-140" dirty="0">
                <a:latin typeface="Arial"/>
                <a:cs typeface="Arial"/>
              </a:rPr>
              <a:t>– </a:t>
            </a:r>
            <a:r>
              <a:rPr sz="2000" spc="-60" dirty="0">
                <a:latin typeface="Arial"/>
                <a:cs typeface="Arial"/>
              </a:rPr>
              <a:t>Noradrenaline </a:t>
            </a:r>
            <a:r>
              <a:rPr sz="2000" spc="-65" dirty="0">
                <a:latin typeface="Arial"/>
                <a:cs typeface="Arial"/>
              </a:rPr>
              <a:t>(NA) </a:t>
            </a:r>
            <a:r>
              <a:rPr sz="2000" spc="5" dirty="0">
                <a:latin typeface="Arial"/>
                <a:cs typeface="Arial"/>
              </a:rPr>
              <a:t>at </a:t>
            </a:r>
            <a:r>
              <a:rPr sz="2000" spc="-35" dirty="0">
                <a:latin typeface="Arial"/>
                <a:cs typeface="Arial"/>
              </a:rPr>
              <a:t>neuroeffector </a:t>
            </a:r>
            <a:r>
              <a:rPr sz="2000" spc="-25" dirty="0">
                <a:latin typeface="Arial"/>
                <a:cs typeface="Arial"/>
              </a:rPr>
              <a:t>junction </a:t>
            </a:r>
            <a:r>
              <a:rPr sz="2000" spc="-5" dirty="0">
                <a:latin typeface="Arial"/>
                <a:cs typeface="Arial"/>
              </a:rPr>
              <a:t>- </a:t>
            </a:r>
            <a:r>
              <a:rPr sz="2000" spc="-40" dirty="0">
                <a:latin typeface="Arial"/>
                <a:cs typeface="Arial"/>
              </a:rPr>
              <a:t>biological</a:t>
            </a:r>
            <a:r>
              <a:rPr sz="2000" spc="-35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effects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6900" y="1244600"/>
            <a:ext cx="9245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14" dirty="0"/>
              <a:t>Overall</a:t>
            </a:r>
            <a:r>
              <a:rPr sz="4000" spc="-600" dirty="0"/>
              <a:t> </a:t>
            </a:r>
            <a:r>
              <a:rPr sz="4000" spc="-120" dirty="0"/>
              <a:t>Therapeutic</a:t>
            </a:r>
            <a:r>
              <a:rPr sz="4000" spc="-430" dirty="0"/>
              <a:t> </a:t>
            </a:r>
            <a:r>
              <a:rPr sz="4000" spc="-310" dirty="0"/>
              <a:t>Uses</a:t>
            </a:r>
            <a:r>
              <a:rPr sz="4000" spc="-315" dirty="0"/>
              <a:t> </a:t>
            </a:r>
            <a:r>
              <a:rPr sz="4000" spc="-275" dirty="0"/>
              <a:t>–</a:t>
            </a:r>
            <a:r>
              <a:rPr sz="4000" spc="-310" dirty="0"/>
              <a:t> </a:t>
            </a:r>
            <a:r>
              <a:rPr sz="4000" spc="-95" dirty="0"/>
              <a:t>cholinergic</a:t>
            </a:r>
            <a:r>
              <a:rPr sz="4000" spc="-320" dirty="0"/>
              <a:t> </a:t>
            </a:r>
            <a:r>
              <a:rPr sz="4000" spc="-150" dirty="0"/>
              <a:t>drugs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20570" y="3524250"/>
            <a:ext cx="21971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dirty="0">
                <a:solidFill>
                  <a:srgbClr val="1186C2"/>
                </a:solidFill>
                <a:latin typeface="Arial"/>
                <a:cs typeface="Arial"/>
              </a:rPr>
              <a:t>–</a:t>
            </a:r>
            <a:endParaRPr sz="2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3970" y="3608070"/>
            <a:ext cx="364871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65" dirty="0">
                <a:latin typeface="Arial"/>
                <a:cs typeface="Arial"/>
              </a:rPr>
              <a:t>Bethanechol, </a:t>
            </a:r>
            <a:r>
              <a:rPr sz="1900" spc="-85" dirty="0">
                <a:latin typeface="Arial"/>
                <a:cs typeface="Arial"/>
              </a:rPr>
              <a:t>Carbachol,</a:t>
            </a:r>
            <a:r>
              <a:rPr sz="1900" spc="-310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Distigmine.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2970" y="3900170"/>
            <a:ext cx="47440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60" dirty="0">
                <a:latin typeface="Arial"/>
                <a:cs typeface="Arial"/>
              </a:rPr>
              <a:t>To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lower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IOP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in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chronic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simple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glaucoma: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0570" y="4152900"/>
            <a:ext cx="21971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dirty="0">
                <a:solidFill>
                  <a:srgbClr val="1186C2"/>
                </a:solidFill>
                <a:latin typeface="Arial"/>
                <a:cs typeface="Arial"/>
              </a:rPr>
              <a:t>–</a:t>
            </a:r>
            <a:endParaRPr sz="2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3970" y="4236720"/>
            <a:ext cx="285686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90" dirty="0">
                <a:solidFill>
                  <a:srgbClr val="006FBF"/>
                </a:solidFill>
                <a:latin typeface="Arial"/>
                <a:cs typeface="Arial"/>
              </a:rPr>
              <a:t>Pilocarpine,</a:t>
            </a:r>
            <a:r>
              <a:rPr sz="1900" b="1" spc="-17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900" b="1" spc="-110" dirty="0">
                <a:solidFill>
                  <a:srgbClr val="006FBF"/>
                </a:solidFill>
                <a:latin typeface="Arial"/>
                <a:cs typeface="Arial"/>
              </a:rPr>
              <a:t>Physostigmine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3369" y="2538729"/>
            <a:ext cx="9850120" cy="3319779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622300" marR="5080" indent="-609600">
              <a:lnSpc>
                <a:spcPct val="74300"/>
              </a:lnSpc>
              <a:spcBef>
                <a:spcPts val="1075"/>
              </a:spcBef>
              <a:buClr>
                <a:srgbClr val="1186C2"/>
              </a:buClr>
              <a:buSzPct val="145454"/>
              <a:buAutoNum type="arabicPeriod"/>
              <a:tabLst>
                <a:tab pos="621665" algn="l"/>
                <a:tab pos="622300" algn="l"/>
              </a:tabLst>
            </a:pPr>
            <a:r>
              <a:rPr sz="2200" b="1" spc="-95" dirty="0">
                <a:solidFill>
                  <a:srgbClr val="FF0000"/>
                </a:solidFill>
                <a:latin typeface="Arial"/>
                <a:cs typeface="Arial"/>
              </a:rPr>
              <a:t>Myasthenia</a:t>
            </a:r>
            <a:r>
              <a:rPr sz="2200" b="1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35" dirty="0">
                <a:solidFill>
                  <a:srgbClr val="FF0000"/>
                </a:solidFill>
                <a:latin typeface="Arial"/>
                <a:cs typeface="Arial"/>
              </a:rPr>
              <a:t>gravis:</a:t>
            </a:r>
            <a:r>
              <a:rPr sz="22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Edrophonium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50" dirty="0">
                <a:latin typeface="Arial"/>
                <a:cs typeface="Arial"/>
              </a:rPr>
              <a:t>to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diagnose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and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Neostigmine,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Pyridostigmine  </a:t>
            </a:r>
            <a:r>
              <a:rPr sz="2200" spc="5" dirty="0">
                <a:latin typeface="Arial"/>
                <a:cs typeface="Arial"/>
              </a:rPr>
              <a:t>&amp; </a:t>
            </a:r>
            <a:r>
              <a:rPr sz="2200" spc="-45" dirty="0">
                <a:latin typeface="Arial"/>
                <a:cs typeface="Arial"/>
              </a:rPr>
              <a:t>Distigmine </a:t>
            </a:r>
            <a:r>
              <a:rPr sz="2200" spc="50" dirty="0">
                <a:latin typeface="Arial"/>
                <a:cs typeface="Arial"/>
              </a:rPr>
              <a:t>to</a:t>
            </a:r>
            <a:r>
              <a:rPr sz="2200" spc="-4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treat</a:t>
            </a:r>
            <a:endParaRPr sz="2200">
              <a:latin typeface="Arial"/>
              <a:cs typeface="Arial"/>
            </a:endParaRPr>
          </a:p>
          <a:p>
            <a:pPr marL="622300" indent="-609600">
              <a:lnSpc>
                <a:spcPts val="2860"/>
              </a:lnSpc>
              <a:buClr>
                <a:srgbClr val="1186C2"/>
              </a:buClr>
              <a:buSzPct val="145454"/>
              <a:buAutoNum type="arabicPeriod"/>
              <a:tabLst>
                <a:tab pos="621665" algn="l"/>
                <a:tab pos="622300" algn="l"/>
              </a:tabLst>
            </a:pPr>
            <a:r>
              <a:rPr sz="2200" spc="-160" dirty="0">
                <a:latin typeface="Arial"/>
                <a:cs typeface="Arial"/>
              </a:rPr>
              <a:t>To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stimulate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bladder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&amp;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bowel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after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surgery: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3200" spc="-204" dirty="0">
                <a:solidFill>
                  <a:srgbClr val="1186C2"/>
                </a:solidFill>
                <a:latin typeface="Arial"/>
                <a:cs typeface="Arial"/>
              </a:rPr>
              <a:t>1.</a:t>
            </a:r>
            <a:endParaRPr sz="3200">
              <a:latin typeface="Arial"/>
              <a:cs typeface="Arial"/>
            </a:endParaRPr>
          </a:p>
          <a:p>
            <a:pPr marL="622300" marR="1524000" indent="-609600">
              <a:lnSpc>
                <a:spcPct val="74300"/>
              </a:lnSpc>
              <a:spcBef>
                <a:spcPts val="2095"/>
              </a:spcBef>
              <a:buClr>
                <a:srgbClr val="1186C2"/>
              </a:buClr>
              <a:buSzPct val="145454"/>
              <a:buAutoNum type="arabicPeriod"/>
              <a:tabLst>
                <a:tab pos="621665" algn="l"/>
                <a:tab pos="622300" algn="l"/>
              </a:tabLst>
            </a:pPr>
            <a:r>
              <a:rPr sz="2200" spc="-160" dirty="0">
                <a:latin typeface="Arial"/>
                <a:cs typeface="Arial"/>
              </a:rPr>
              <a:t>To </a:t>
            </a:r>
            <a:r>
              <a:rPr sz="2200" spc="-50" dirty="0">
                <a:latin typeface="Arial"/>
                <a:cs typeface="Arial"/>
              </a:rPr>
              <a:t>improve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cognitive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function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in</a:t>
            </a:r>
            <a:r>
              <a:rPr sz="2200" spc="-26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Alzheimer’s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disease: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Rivastigmine,  </a:t>
            </a:r>
            <a:r>
              <a:rPr sz="2200" spc="-65" dirty="0">
                <a:latin typeface="Arial"/>
                <a:cs typeface="Arial"/>
              </a:rPr>
              <a:t>Gallantamine,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Donepezil.</a:t>
            </a:r>
            <a:endParaRPr sz="2200">
              <a:latin typeface="Arial"/>
              <a:cs typeface="Arial"/>
            </a:endParaRPr>
          </a:p>
          <a:p>
            <a:pPr marL="622300" indent="-609600">
              <a:lnSpc>
                <a:spcPts val="2270"/>
              </a:lnSpc>
              <a:buClr>
                <a:srgbClr val="1186C2"/>
              </a:buClr>
              <a:buSzPct val="145454"/>
              <a:buAutoNum type="arabicPeriod"/>
              <a:tabLst>
                <a:tab pos="621665" algn="l"/>
                <a:tab pos="622300" algn="l"/>
              </a:tabLst>
            </a:pPr>
            <a:r>
              <a:rPr sz="2200" b="1" spc="-125" dirty="0">
                <a:solidFill>
                  <a:srgbClr val="FFBF00"/>
                </a:solidFill>
                <a:latin typeface="Arial"/>
                <a:cs typeface="Arial"/>
              </a:rPr>
              <a:t>Physostigmine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85" dirty="0">
                <a:latin typeface="Arial"/>
                <a:cs typeface="Arial"/>
              </a:rPr>
              <a:t>Belladonna</a:t>
            </a:r>
            <a:r>
              <a:rPr sz="2200" spc="-34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poisoning</a:t>
            </a:r>
            <a:endParaRPr sz="2200">
              <a:latin typeface="Arial"/>
              <a:cs typeface="Arial"/>
            </a:endParaRPr>
          </a:p>
          <a:p>
            <a:pPr marL="622300" indent="-609600">
              <a:lnSpc>
                <a:spcPts val="3250"/>
              </a:lnSpc>
              <a:buClr>
                <a:srgbClr val="1186C2"/>
              </a:buClr>
              <a:buSzPct val="145454"/>
              <a:buAutoNum type="arabicPeriod"/>
              <a:tabLst>
                <a:tab pos="621665" algn="l"/>
                <a:tab pos="622300" algn="l"/>
              </a:tabLst>
            </a:pPr>
            <a:r>
              <a:rPr sz="2200" spc="-110" dirty="0">
                <a:latin typeface="Arial"/>
                <a:cs typeface="Arial"/>
              </a:rPr>
              <a:t>Cobra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Bite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9820" y="939800"/>
            <a:ext cx="823849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5625" marR="5080" indent="-3083560">
              <a:lnSpc>
                <a:spcPct val="100000"/>
              </a:lnSpc>
              <a:spcBef>
                <a:spcPts val="100"/>
              </a:spcBef>
            </a:pPr>
            <a:r>
              <a:rPr sz="4000" spc="-130" dirty="0"/>
              <a:t>Pharmacotherapy </a:t>
            </a:r>
            <a:r>
              <a:rPr sz="4000" spc="30" dirty="0"/>
              <a:t>of</a:t>
            </a:r>
            <a:r>
              <a:rPr sz="4000" spc="-700" dirty="0"/>
              <a:t> </a:t>
            </a:r>
            <a:r>
              <a:rPr sz="4000" spc="-130" dirty="0"/>
              <a:t>Organophosphate  </a:t>
            </a:r>
            <a:r>
              <a:rPr sz="4000" spc="-160" dirty="0"/>
              <a:t>Poisoning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369" y="2209800"/>
            <a:ext cx="154940" cy="773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45"/>
              </a:lnSpc>
              <a:spcBef>
                <a:spcPts val="100"/>
              </a:spcBef>
            </a:pPr>
            <a:r>
              <a:rPr sz="2900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ts val="2945"/>
              </a:lnSpc>
            </a:pPr>
            <a:r>
              <a:rPr sz="2900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9120" y="2297429"/>
            <a:ext cx="8851265" cy="11061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3702685">
              <a:lnSpc>
                <a:spcPts val="2420"/>
              </a:lnSpc>
              <a:spcBef>
                <a:spcPts val="160"/>
              </a:spcBef>
            </a:pPr>
            <a:r>
              <a:rPr sz="2000" b="1" spc="-120" dirty="0">
                <a:solidFill>
                  <a:srgbClr val="006FBF"/>
                </a:solidFill>
                <a:latin typeface="Arial"/>
                <a:cs typeface="Arial"/>
              </a:rPr>
              <a:t>Complex</a:t>
            </a:r>
            <a:r>
              <a:rPr sz="2000" b="1" spc="-15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006FBF"/>
                </a:solidFill>
                <a:latin typeface="Arial"/>
                <a:cs typeface="Arial"/>
              </a:rPr>
              <a:t>effects</a:t>
            </a:r>
            <a:r>
              <a:rPr sz="2000" b="1" spc="-12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–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Muscarinic,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Nicotinic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and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CNS  </a:t>
            </a:r>
            <a:r>
              <a:rPr sz="2000" spc="-105" dirty="0">
                <a:latin typeface="Arial"/>
                <a:cs typeface="Arial"/>
              </a:rPr>
              <a:t>Signs </a:t>
            </a:r>
            <a:r>
              <a:rPr sz="2000" spc="-80" dirty="0">
                <a:latin typeface="Arial"/>
                <a:cs typeface="Arial"/>
              </a:rPr>
              <a:t>and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symptoms:</a:t>
            </a:r>
            <a:endParaRPr sz="2000">
              <a:latin typeface="Arial"/>
              <a:cs typeface="Arial"/>
            </a:endParaRPr>
          </a:p>
          <a:p>
            <a:pPr marL="184150">
              <a:lnSpc>
                <a:spcPts val="1845"/>
              </a:lnSpc>
              <a:tabLst>
                <a:tab pos="697865" algn="l"/>
              </a:tabLst>
            </a:pPr>
            <a:r>
              <a:rPr sz="2450" spc="-150" dirty="0">
                <a:solidFill>
                  <a:srgbClr val="1186C2"/>
                </a:solidFill>
                <a:latin typeface="Arial"/>
                <a:cs typeface="Arial"/>
              </a:rPr>
              <a:t>1.	</a:t>
            </a:r>
            <a:r>
              <a:rPr sz="1700" dirty="0">
                <a:latin typeface="Arial"/>
                <a:cs typeface="Arial"/>
              </a:rPr>
              <a:t>Irritationof</a:t>
            </a:r>
            <a:r>
              <a:rPr sz="1700" spc="-13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eye,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lacrmation,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salivation,</a:t>
            </a:r>
            <a:r>
              <a:rPr sz="1700" spc="-12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tracheo-bronchial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secretions,</a:t>
            </a:r>
            <a:r>
              <a:rPr sz="1700" spc="-120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colic,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blurring</a:t>
            </a:r>
            <a:r>
              <a:rPr sz="1700" spc="-125" dirty="0">
                <a:latin typeface="Arial"/>
                <a:cs typeface="Arial"/>
              </a:rPr>
              <a:t> </a:t>
            </a:r>
            <a:r>
              <a:rPr sz="1700" spc="10" dirty="0">
                <a:latin typeface="Arial"/>
                <a:cs typeface="Arial"/>
              </a:rPr>
              <a:t>of</a:t>
            </a:r>
            <a:r>
              <a:rPr sz="1700" spc="-12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vision,</a:t>
            </a:r>
            <a:endParaRPr sz="1700">
              <a:latin typeface="Arial"/>
              <a:cs typeface="Arial"/>
            </a:endParaRPr>
          </a:p>
          <a:p>
            <a:pPr marL="698500">
              <a:lnSpc>
                <a:spcPts val="1760"/>
              </a:lnSpc>
            </a:pPr>
            <a:r>
              <a:rPr sz="1700" spc="-45" dirty="0">
                <a:latin typeface="Arial"/>
                <a:cs typeface="Arial"/>
              </a:rPr>
              <a:t>defaecation </a:t>
            </a:r>
            <a:r>
              <a:rPr sz="1700" spc="-65" dirty="0">
                <a:latin typeface="Arial"/>
                <a:cs typeface="Arial"/>
              </a:rPr>
              <a:t>and</a:t>
            </a:r>
            <a:r>
              <a:rPr sz="1700" spc="-229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urination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0570" y="3379470"/>
            <a:ext cx="6049645" cy="82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indent="-514350">
              <a:lnSpc>
                <a:spcPts val="1850"/>
              </a:lnSpc>
              <a:buClr>
                <a:srgbClr val="1186C2"/>
              </a:buClr>
              <a:buSzPct val="144117"/>
              <a:buAutoNum type="arabicPeriod" startAt="2"/>
              <a:tabLst>
                <a:tab pos="526415" algn="l"/>
                <a:tab pos="527050" algn="l"/>
              </a:tabLst>
            </a:pPr>
            <a:r>
              <a:rPr sz="1700" spc="-65" dirty="0">
                <a:latin typeface="Arial"/>
                <a:cs typeface="Arial"/>
              </a:rPr>
              <a:t>Fall</a:t>
            </a:r>
            <a:r>
              <a:rPr sz="1700" spc="-14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in</a:t>
            </a:r>
            <a:r>
              <a:rPr sz="1700" spc="-135" dirty="0">
                <a:latin typeface="Arial"/>
                <a:cs typeface="Arial"/>
              </a:rPr>
              <a:t> </a:t>
            </a:r>
            <a:r>
              <a:rPr sz="1700" spc="-180" dirty="0">
                <a:latin typeface="Arial"/>
                <a:cs typeface="Arial"/>
              </a:rPr>
              <a:t>BP,</a:t>
            </a:r>
            <a:r>
              <a:rPr sz="1700" spc="-135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tachy</a:t>
            </a:r>
            <a:r>
              <a:rPr sz="1700" spc="-14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or</a:t>
            </a:r>
            <a:r>
              <a:rPr sz="1700" spc="-13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bradycardia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and</a:t>
            </a:r>
            <a:r>
              <a:rPr sz="1700" spc="-204" dirty="0">
                <a:latin typeface="Arial"/>
                <a:cs typeface="Arial"/>
              </a:rPr>
              <a:t> </a:t>
            </a:r>
            <a:r>
              <a:rPr sz="1700" spc="-175" dirty="0">
                <a:latin typeface="Arial"/>
                <a:cs typeface="Arial"/>
              </a:rPr>
              <a:t>CVS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collapse</a:t>
            </a:r>
            <a:endParaRPr sz="1700">
              <a:latin typeface="Arial"/>
              <a:cs typeface="Arial"/>
            </a:endParaRPr>
          </a:p>
          <a:p>
            <a:pPr marL="527050" indent="-514350">
              <a:lnSpc>
                <a:spcPts val="2055"/>
              </a:lnSpc>
              <a:buClr>
                <a:srgbClr val="1186C2"/>
              </a:buClr>
              <a:buSzPct val="144117"/>
              <a:buAutoNum type="arabicPeriod" startAt="2"/>
              <a:tabLst>
                <a:tab pos="526415" algn="l"/>
                <a:tab pos="527050" algn="l"/>
              </a:tabLst>
            </a:pPr>
            <a:r>
              <a:rPr sz="1700" spc="-65" dirty="0">
                <a:latin typeface="Arial"/>
                <a:cs typeface="Arial"/>
              </a:rPr>
              <a:t>Muscular</a:t>
            </a:r>
            <a:r>
              <a:rPr sz="1700" spc="-13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fasciculations,</a:t>
            </a:r>
            <a:r>
              <a:rPr sz="1700" spc="-150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weakness,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and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FF0000"/>
                </a:solidFill>
                <a:latin typeface="Arial"/>
                <a:cs typeface="Arial"/>
              </a:rPr>
              <a:t>respiratory</a:t>
            </a:r>
            <a:r>
              <a:rPr sz="1700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FF0000"/>
                </a:solidFill>
                <a:latin typeface="Arial"/>
                <a:cs typeface="Arial"/>
              </a:rPr>
              <a:t>paralysis</a:t>
            </a:r>
            <a:endParaRPr sz="1700">
              <a:latin typeface="Arial"/>
              <a:cs typeface="Arial"/>
            </a:endParaRPr>
          </a:p>
          <a:p>
            <a:pPr marL="527050" indent="-514350">
              <a:lnSpc>
                <a:spcPts val="2495"/>
              </a:lnSpc>
              <a:buClr>
                <a:srgbClr val="1186C2"/>
              </a:buClr>
              <a:buSzPct val="144117"/>
              <a:buAutoNum type="arabicPeriod" startAt="2"/>
              <a:tabLst>
                <a:tab pos="526415" algn="l"/>
                <a:tab pos="527050" algn="l"/>
              </a:tabLst>
            </a:pPr>
            <a:r>
              <a:rPr sz="1700" spc="-5" dirty="0">
                <a:latin typeface="Arial"/>
                <a:cs typeface="Arial"/>
              </a:rPr>
              <a:t>Irritability,</a:t>
            </a:r>
            <a:r>
              <a:rPr sz="1700" spc="-15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disorientation,</a:t>
            </a:r>
            <a:r>
              <a:rPr sz="1700" spc="-135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ataxia,</a:t>
            </a:r>
            <a:r>
              <a:rPr sz="1700" spc="-14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tremor,</a:t>
            </a:r>
            <a:r>
              <a:rPr sz="1700" spc="-13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convulsins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and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coma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3369" y="4074159"/>
            <a:ext cx="15494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1186C2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9120" y="4163059"/>
            <a:ext cx="7799705" cy="2423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sz="2000" spc="-50" dirty="0" smtClean="0">
                <a:latin typeface="Arial"/>
                <a:cs typeface="Arial"/>
              </a:rPr>
              <a:t>Treatment</a:t>
            </a:r>
            <a:endParaRPr lang="en-US" sz="2000" spc="-50" dirty="0">
              <a:latin typeface="Arial"/>
              <a:cs typeface="Arial"/>
            </a:endParaRPr>
          </a:p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lang="en-US" sz="2000" spc="-50" dirty="0" smtClean="0">
                <a:latin typeface="Arial"/>
                <a:cs typeface="Arial"/>
              </a:rPr>
              <a:t>ABC</a:t>
            </a:r>
          </a:p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lang="en-US" sz="2000" spc="-50" dirty="0" smtClean="0">
                <a:latin typeface="Arial"/>
                <a:cs typeface="Arial"/>
              </a:rPr>
              <a:t>Airway </a:t>
            </a:r>
            <a:r>
              <a:rPr lang="en-US" sz="2000" spc="-50" dirty="0" err="1" smtClean="0">
                <a:latin typeface="Arial"/>
                <a:cs typeface="Arial"/>
              </a:rPr>
              <a:t>amaintance</a:t>
            </a:r>
            <a:endParaRPr lang="en-US" sz="2000" spc="-50" dirty="0" smtClean="0">
              <a:latin typeface="Arial"/>
              <a:cs typeface="Arial"/>
            </a:endParaRPr>
          </a:p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lang="en-US" sz="2000" spc="-50" dirty="0" smtClean="0">
                <a:latin typeface="Arial"/>
                <a:cs typeface="Arial"/>
              </a:rPr>
              <a:t>Breathing Give oxygen</a:t>
            </a:r>
          </a:p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lang="en-US" sz="2000" spc="-50" dirty="0" smtClean="0">
                <a:latin typeface="Arial"/>
                <a:cs typeface="Arial"/>
              </a:rPr>
              <a:t>Circulation :”two wide bore </a:t>
            </a:r>
            <a:r>
              <a:rPr lang="en-US" sz="2000" spc="-50" dirty="0" err="1" smtClean="0">
                <a:latin typeface="Arial"/>
                <a:cs typeface="Arial"/>
              </a:rPr>
              <a:t>calunas</a:t>
            </a:r>
            <a:r>
              <a:rPr lang="en-US" sz="2000" spc="-50" dirty="0" smtClean="0">
                <a:latin typeface="Arial"/>
                <a:cs typeface="Arial"/>
              </a:rPr>
              <a:t> then give normal saline</a:t>
            </a:r>
          </a:p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lang="en-US" sz="2000" spc="-50" dirty="0" smtClean="0">
                <a:latin typeface="Arial"/>
                <a:cs typeface="Arial"/>
              </a:rPr>
              <a:t>Pass NG tube</a:t>
            </a:r>
          </a:p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lang="en-US" sz="2000" spc="-50" dirty="0" smtClean="0">
                <a:latin typeface="Arial"/>
                <a:cs typeface="Arial"/>
              </a:rPr>
              <a:t>Pass </a:t>
            </a:r>
            <a:r>
              <a:rPr lang="en-US" sz="2000" spc="-50" dirty="0" err="1" smtClean="0">
                <a:latin typeface="Arial"/>
                <a:cs typeface="Arial"/>
              </a:rPr>
              <a:t>foleys</a:t>
            </a:r>
            <a:r>
              <a:rPr lang="en-US" sz="2000" spc="-50" dirty="0" smtClean="0">
                <a:latin typeface="Arial"/>
                <a:cs typeface="Arial"/>
              </a:rPr>
              <a:t> catheter</a:t>
            </a:r>
          </a:p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lang="en-US" sz="2000" spc="-50" dirty="0" smtClean="0">
                <a:latin typeface="Arial"/>
                <a:cs typeface="Arial"/>
              </a:rPr>
              <a:t>ANTIDOT PRALIDOXIME </a:t>
            </a:r>
          </a:p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lang="en-US" sz="2000" dirty="0" smtClean="0">
                <a:latin typeface="Arial"/>
                <a:cs typeface="Arial"/>
              </a:rPr>
              <a:t> Atropine – 2mg IV every 10 minutes till dryness of mouth 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DELL\Desktop\New folder (2)\cholinergic-system-anti-cholinergic-system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583"/>
            <a:ext cx="9448800" cy="65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180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8269" y="1731009"/>
            <a:ext cx="794258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 err="1" smtClean="0">
                <a:latin typeface="Arial Black"/>
                <a:cs typeface="Arial Black"/>
              </a:rPr>
              <a:t>Mukhtiar</a:t>
            </a:r>
            <a:r>
              <a:rPr lang="en-US" sz="4400" spc="-5" dirty="0" smtClean="0">
                <a:latin typeface="Arial Black"/>
                <a:cs typeface="Arial Black"/>
              </a:rPr>
              <a:t> khan IMU KYRGYSTAN</a:t>
            </a:r>
            <a:r>
              <a:rPr sz="4400" spc="-5" dirty="0" smtClean="0">
                <a:latin typeface="Arial Black"/>
                <a:cs typeface="Arial Black"/>
              </a:rPr>
              <a:t>/Thank</a:t>
            </a:r>
            <a:r>
              <a:rPr sz="4400" spc="-25" dirty="0" smtClean="0">
                <a:latin typeface="Arial Black"/>
                <a:cs typeface="Arial Black"/>
              </a:rPr>
              <a:t> </a:t>
            </a:r>
            <a:r>
              <a:rPr sz="4400" spc="-5" dirty="0">
                <a:latin typeface="Arial Black"/>
                <a:cs typeface="Arial Black"/>
              </a:rPr>
              <a:t>you</a:t>
            </a:r>
            <a:endParaRPr sz="44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5700" y="3276600"/>
            <a:ext cx="5227320" cy="181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22" name="Picture 2" descr="C:\Users\DELL\Desktop\New folder (2)\cholinergic-system-anti-cholinergic-system-66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41909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0059" y="1311910"/>
            <a:ext cx="4852670" cy="463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Cholinergic </a:t>
            </a:r>
            <a:r>
              <a:rPr b="1" spc="-10" dirty="0">
                <a:latin typeface="Arial"/>
                <a:cs typeface="Arial"/>
              </a:rPr>
              <a:t>Transmission </a:t>
            </a:r>
            <a:r>
              <a:rPr b="1" dirty="0">
                <a:latin typeface="Arial"/>
                <a:cs typeface="Arial"/>
              </a:rPr>
              <a:t>– 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Synthesis: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3210" y="1746250"/>
            <a:ext cx="4248150" cy="445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  <a:buChar char="•"/>
              <a:tabLst>
                <a:tab pos="140970" algn="l"/>
              </a:tabLst>
            </a:pPr>
            <a:r>
              <a:rPr sz="1600" spc="-5" dirty="0">
                <a:latin typeface="Arial"/>
                <a:cs typeface="Arial"/>
              </a:rPr>
              <a:t>Cholinergic neurons contain large numbers of  </a:t>
            </a:r>
            <a:r>
              <a:rPr sz="1600" dirty="0">
                <a:latin typeface="Arial"/>
                <a:cs typeface="Arial"/>
              </a:rPr>
              <a:t>small </a:t>
            </a:r>
            <a:r>
              <a:rPr sz="1600" spc="-5" dirty="0">
                <a:latin typeface="Arial"/>
                <a:cs typeface="Arial"/>
              </a:rPr>
              <a:t>membrane-bound </a:t>
            </a:r>
            <a:r>
              <a:rPr sz="1600" dirty="0">
                <a:latin typeface="Arial"/>
                <a:cs typeface="Arial"/>
              </a:rPr>
              <a:t>vesicles </a:t>
            </a:r>
            <a:r>
              <a:rPr sz="1600" spc="-5" dirty="0">
                <a:latin typeface="Arial"/>
                <a:cs typeface="Arial"/>
              </a:rPr>
              <a:t>(containing  ACh) concentrated near the </a:t>
            </a:r>
            <a:r>
              <a:rPr sz="1600" spc="-10" dirty="0">
                <a:latin typeface="Arial"/>
                <a:cs typeface="Arial"/>
              </a:rPr>
              <a:t>synaptic </a:t>
            </a:r>
            <a:r>
              <a:rPr sz="1600" spc="-5" dirty="0">
                <a:latin typeface="Arial"/>
                <a:cs typeface="Arial"/>
              </a:rPr>
              <a:t>portion of  the </a:t>
            </a:r>
            <a:r>
              <a:rPr sz="1600" dirty="0">
                <a:latin typeface="Arial"/>
                <a:cs typeface="Arial"/>
              </a:rPr>
              <a:t>cell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membrane</a:t>
            </a:r>
            <a:endParaRPr sz="1600">
              <a:latin typeface="Arial"/>
              <a:cs typeface="Arial"/>
            </a:endParaRPr>
          </a:p>
          <a:p>
            <a:pPr marL="12700" marR="27305">
              <a:lnSpc>
                <a:spcPct val="99700"/>
              </a:lnSpc>
              <a:spcBef>
                <a:spcPts val="10"/>
              </a:spcBef>
              <a:buChar char="•"/>
              <a:tabLst>
                <a:tab pos="140970" algn="l"/>
              </a:tabLst>
            </a:pPr>
            <a:r>
              <a:rPr sz="1600" spc="-5" dirty="0">
                <a:latin typeface="Arial"/>
                <a:cs typeface="Arial"/>
              </a:rPr>
              <a:t>ACh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synthesized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spc="-10" dirty="0">
                <a:latin typeface="Arial"/>
                <a:cs typeface="Arial"/>
              </a:rPr>
              <a:t>cytoplasm </a:t>
            </a:r>
            <a:r>
              <a:rPr sz="1600" spc="-5" dirty="0">
                <a:latin typeface="Arial"/>
                <a:cs typeface="Arial"/>
              </a:rPr>
              <a:t>from </a:t>
            </a:r>
            <a:r>
              <a:rPr sz="1600" spc="-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BF"/>
                </a:solidFill>
                <a:latin typeface="Arial"/>
                <a:cs typeface="Arial"/>
              </a:rPr>
              <a:t>acetyl-CoA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b="1" spc="-10" dirty="0">
                <a:solidFill>
                  <a:srgbClr val="006FBF"/>
                </a:solidFill>
                <a:latin typeface="Arial"/>
                <a:cs typeface="Arial"/>
              </a:rPr>
              <a:t>choline </a:t>
            </a:r>
            <a:r>
              <a:rPr sz="1600" spc="-5" dirty="0">
                <a:latin typeface="Arial"/>
                <a:cs typeface="Arial"/>
              </a:rPr>
              <a:t>by the catalytic action  of Choline </a:t>
            </a:r>
            <a:r>
              <a:rPr sz="1600" spc="-10" dirty="0">
                <a:latin typeface="Arial"/>
                <a:cs typeface="Arial"/>
              </a:rPr>
              <a:t>acetyltransferase (ChAT)</a:t>
            </a:r>
            <a:endParaRPr sz="1600">
              <a:latin typeface="Arial"/>
              <a:cs typeface="Arial"/>
            </a:endParaRPr>
          </a:p>
          <a:p>
            <a:pPr marL="12700" marR="203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40970" algn="l"/>
              </a:tabLst>
            </a:pPr>
            <a:r>
              <a:rPr sz="1600" b="1" spc="-15" dirty="0">
                <a:solidFill>
                  <a:srgbClr val="006FBF"/>
                </a:solidFill>
                <a:latin typeface="Arial"/>
                <a:cs typeface="Arial"/>
              </a:rPr>
              <a:t>Acetyl-CoA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synthesized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mitochondria,  which are present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large numbers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the  nerve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ending</a:t>
            </a:r>
            <a:endParaRPr sz="1600">
              <a:latin typeface="Arial"/>
              <a:cs typeface="Arial"/>
            </a:endParaRPr>
          </a:p>
          <a:p>
            <a:pPr marL="12700" marR="120014">
              <a:lnSpc>
                <a:spcPts val="1920"/>
              </a:lnSpc>
              <a:spcBef>
                <a:spcPts val="40"/>
              </a:spcBef>
              <a:buClr>
                <a:srgbClr val="000000"/>
              </a:buClr>
              <a:buFont typeface="Arial"/>
              <a:buChar char="•"/>
              <a:tabLst>
                <a:tab pos="140970" algn="l"/>
              </a:tabLst>
            </a:pPr>
            <a:r>
              <a:rPr sz="1600" b="1" spc="-10" dirty="0">
                <a:solidFill>
                  <a:srgbClr val="006FBF"/>
                </a:solidFill>
                <a:latin typeface="Arial"/>
                <a:cs typeface="Arial"/>
              </a:rPr>
              <a:t>Choline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transported from the extracellular  fluid into the neuron terminal by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Na+-  dependent membrane choline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cotransporter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45"/>
              </a:lnSpc>
            </a:pPr>
            <a:r>
              <a:rPr sz="1600" b="1" spc="-5" dirty="0">
                <a:solidFill>
                  <a:srgbClr val="006FBF"/>
                </a:solidFill>
                <a:latin typeface="Arial"/>
                <a:cs typeface="Arial"/>
              </a:rPr>
              <a:t>(Carrier </a:t>
            </a:r>
            <a:r>
              <a:rPr sz="1600" b="1" spc="-25" dirty="0">
                <a:solidFill>
                  <a:srgbClr val="006FBF"/>
                </a:solidFill>
                <a:latin typeface="Arial"/>
                <a:cs typeface="Arial"/>
              </a:rPr>
              <a:t>A). </a:t>
            </a:r>
            <a:r>
              <a:rPr sz="1600" spc="-5" dirty="0">
                <a:latin typeface="Arial"/>
                <a:cs typeface="Arial"/>
              </a:rPr>
              <a:t>This carrier </a:t>
            </a:r>
            <a:r>
              <a:rPr sz="1600" dirty="0">
                <a:latin typeface="Arial"/>
                <a:cs typeface="Arial"/>
              </a:rPr>
              <a:t>can </a:t>
            </a:r>
            <a:r>
              <a:rPr sz="1600" spc="-5" dirty="0">
                <a:latin typeface="Arial"/>
                <a:cs typeface="Arial"/>
              </a:rPr>
              <a:t>be blocked by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group of drugs called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hemicholiniums</a:t>
            </a:r>
            <a:endParaRPr sz="1600">
              <a:latin typeface="Arial"/>
              <a:cs typeface="Arial"/>
            </a:endParaRPr>
          </a:p>
          <a:p>
            <a:pPr marL="469900" marR="66040">
              <a:lnSpc>
                <a:spcPct val="100000"/>
              </a:lnSpc>
              <a:spcBef>
                <a:spcPts val="390"/>
              </a:spcBef>
            </a:pPr>
            <a:r>
              <a:rPr sz="2400" spc="892" baseline="5208" dirty="0">
                <a:solidFill>
                  <a:srgbClr val="006FBF"/>
                </a:solidFill>
                <a:latin typeface="OpenSymbol"/>
                <a:cs typeface="OpenSymbol"/>
              </a:rPr>
              <a:t></a:t>
            </a:r>
            <a:r>
              <a:rPr sz="1600" b="1" spc="595" dirty="0">
                <a:solidFill>
                  <a:srgbClr val="006FBF"/>
                </a:solidFill>
                <a:latin typeface="Arial"/>
                <a:cs typeface="Arial"/>
              </a:rPr>
              <a:t>The</a:t>
            </a:r>
            <a:r>
              <a:rPr sz="1600" b="1" spc="1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BF"/>
                </a:solidFill>
                <a:latin typeface="Arial"/>
                <a:cs typeface="Arial"/>
              </a:rPr>
              <a:t>action of the </a:t>
            </a:r>
            <a:r>
              <a:rPr sz="1600" b="1" spc="-10" dirty="0">
                <a:solidFill>
                  <a:srgbClr val="006FBF"/>
                </a:solidFill>
                <a:latin typeface="Arial"/>
                <a:cs typeface="Arial"/>
              </a:rPr>
              <a:t>choline </a:t>
            </a:r>
            <a:r>
              <a:rPr sz="1600" b="1" spc="-240" dirty="0">
                <a:solidFill>
                  <a:srgbClr val="006FBF"/>
                </a:solidFill>
                <a:latin typeface="Arial"/>
                <a:cs typeface="Arial"/>
              </a:rPr>
              <a:t>transporter  </a:t>
            </a:r>
            <a:r>
              <a:rPr sz="1600" b="1" dirty="0">
                <a:solidFill>
                  <a:srgbClr val="006FBF"/>
                </a:solidFill>
                <a:latin typeface="Arial"/>
                <a:cs typeface="Arial"/>
              </a:rPr>
              <a:t>is </a:t>
            </a:r>
            <a:r>
              <a:rPr sz="1600" b="1" spc="-5" dirty="0">
                <a:solidFill>
                  <a:srgbClr val="006FBF"/>
                </a:solidFill>
                <a:latin typeface="Arial"/>
                <a:cs typeface="Arial"/>
              </a:rPr>
              <a:t>the rate-limiting step in </a:t>
            </a:r>
            <a:r>
              <a:rPr sz="1600" b="1" spc="-25" dirty="0">
                <a:solidFill>
                  <a:srgbClr val="006FBF"/>
                </a:solidFill>
                <a:latin typeface="Arial"/>
                <a:cs typeface="Arial"/>
              </a:rPr>
              <a:t>ACh  </a:t>
            </a:r>
            <a:r>
              <a:rPr sz="1600" b="1" spc="-10" dirty="0">
                <a:solidFill>
                  <a:srgbClr val="006FBF"/>
                </a:solidFill>
                <a:latin typeface="Arial"/>
                <a:cs typeface="Arial"/>
              </a:rPr>
              <a:t>synthesis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5289" y="651509"/>
            <a:ext cx="402145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Cholinergic </a:t>
            </a:r>
            <a:r>
              <a:rPr b="1" spc="-10" dirty="0">
                <a:latin typeface="Arial"/>
                <a:cs typeface="Arial"/>
              </a:rPr>
              <a:t>Transmission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dirty="0"/>
              <a:t>–</a:t>
            </a:r>
          </a:p>
          <a:p>
            <a:pPr marL="12700">
              <a:lnSpc>
                <a:spcPct val="100000"/>
              </a:lnSpc>
            </a:pP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Release</a:t>
            </a:r>
            <a:r>
              <a:rPr spc="-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2589" y="1408429"/>
            <a:ext cx="4623435" cy="465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 marR="128270">
              <a:lnSpc>
                <a:spcPct val="100499"/>
              </a:lnSpc>
              <a:spcBef>
                <a:spcPts val="90"/>
              </a:spcBef>
              <a:buSzPct val="112500"/>
              <a:buChar char="•"/>
              <a:tabLst>
                <a:tab pos="168910" algn="l"/>
              </a:tabLst>
            </a:pPr>
            <a:r>
              <a:rPr sz="1600" spc="-5" dirty="0">
                <a:latin typeface="Arial"/>
                <a:cs typeface="Arial"/>
              </a:rPr>
              <a:t>Synthesized, ACh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transported from the  cytoplasm into the </a:t>
            </a:r>
            <a:r>
              <a:rPr sz="1600" dirty="0">
                <a:latin typeface="Arial"/>
                <a:cs typeface="Arial"/>
              </a:rPr>
              <a:t>vesicles </a:t>
            </a:r>
            <a:r>
              <a:rPr sz="1600" spc="-5" dirty="0">
                <a:latin typeface="Arial"/>
                <a:cs typeface="Arial"/>
              </a:rPr>
              <a:t>by an antiporter that  removes </a:t>
            </a:r>
            <a:r>
              <a:rPr sz="1600" b="1" spc="-10" dirty="0">
                <a:solidFill>
                  <a:srgbClr val="006FBF"/>
                </a:solidFill>
                <a:latin typeface="Arial"/>
                <a:cs typeface="Arial"/>
              </a:rPr>
              <a:t>protons </a:t>
            </a:r>
            <a:r>
              <a:rPr sz="1600" spc="-5" dirty="0">
                <a:latin typeface="Arial"/>
                <a:cs typeface="Arial"/>
              </a:rPr>
              <a:t>(carrier B). This transporter </a:t>
            </a:r>
            <a:r>
              <a:rPr sz="1600" dirty="0">
                <a:latin typeface="Arial"/>
                <a:cs typeface="Arial"/>
              </a:rPr>
              <a:t>can  </a:t>
            </a:r>
            <a:r>
              <a:rPr sz="1600" spc="-5" dirty="0">
                <a:latin typeface="Arial"/>
                <a:cs typeface="Arial"/>
              </a:rPr>
              <a:t>be blocked by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BF0000"/>
                </a:solidFill>
                <a:latin typeface="Arial"/>
                <a:cs typeface="Arial"/>
              </a:rPr>
              <a:t>vesamicol</a:t>
            </a:r>
            <a:endParaRPr sz="1600">
              <a:latin typeface="Arial"/>
              <a:cs typeface="Arial"/>
            </a:endParaRPr>
          </a:p>
          <a:p>
            <a:pPr marL="152400" indent="-127000">
              <a:lnSpc>
                <a:spcPts val="1914"/>
              </a:lnSpc>
              <a:buChar char="•"/>
              <a:tabLst>
                <a:tab pos="152400" algn="l"/>
              </a:tabLst>
            </a:pPr>
            <a:r>
              <a:rPr sz="1600" spc="-5" dirty="0">
                <a:latin typeface="Arial"/>
                <a:cs typeface="Arial"/>
              </a:rPr>
              <a:t>Release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dependent on extracellular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Ca</a:t>
            </a:r>
            <a:r>
              <a:rPr sz="1350" spc="7" baseline="30864" dirty="0">
                <a:latin typeface="Arial"/>
                <a:cs typeface="Arial"/>
              </a:rPr>
              <a:t>2+</a:t>
            </a:r>
            <a:endParaRPr sz="1350" baseline="30864">
              <a:latin typeface="Arial"/>
              <a:cs typeface="Arial"/>
            </a:endParaRPr>
          </a:p>
          <a:p>
            <a:pPr marL="25400" marR="165735">
              <a:lnSpc>
                <a:spcPts val="1920"/>
              </a:lnSpc>
              <a:spcBef>
                <a:spcPts val="60"/>
              </a:spcBef>
              <a:buSzPct val="93750"/>
              <a:buChar char="•"/>
              <a:tabLst>
                <a:tab pos="97790" algn="l"/>
              </a:tabLst>
            </a:pPr>
            <a:r>
              <a:rPr sz="1600" spc="-5" dirty="0">
                <a:latin typeface="Arial"/>
                <a:cs typeface="Arial"/>
              </a:rPr>
              <a:t>and occurs </a:t>
            </a:r>
            <a:r>
              <a:rPr sz="1600" spc="-10" dirty="0">
                <a:latin typeface="Arial"/>
                <a:cs typeface="Arial"/>
              </a:rPr>
              <a:t>when </a:t>
            </a:r>
            <a:r>
              <a:rPr sz="1600" spc="-5" dirty="0">
                <a:latin typeface="Arial"/>
                <a:cs typeface="Arial"/>
              </a:rPr>
              <a:t>an action potential reaches the  terminal and </a:t>
            </a:r>
            <a:r>
              <a:rPr sz="1600" spc="-10" dirty="0">
                <a:latin typeface="Arial"/>
                <a:cs typeface="Arial"/>
              </a:rPr>
              <a:t>triggers </a:t>
            </a:r>
            <a:r>
              <a:rPr sz="1600" spc="-5" dirty="0">
                <a:latin typeface="Arial"/>
                <a:cs typeface="Arial"/>
              </a:rPr>
              <a:t>sufficient influx of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</a:t>
            </a:r>
            <a:r>
              <a:rPr sz="1350" baseline="30864" dirty="0">
                <a:latin typeface="Arial"/>
                <a:cs typeface="Arial"/>
              </a:rPr>
              <a:t>2+</a:t>
            </a:r>
            <a:r>
              <a:rPr sz="1600" dirty="0">
                <a:latin typeface="Arial"/>
                <a:cs typeface="Arial"/>
              </a:rPr>
              <a:t>ions</a:t>
            </a:r>
            <a:endParaRPr sz="1600">
              <a:latin typeface="Arial"/>
              <a:cs typeface="Arial"/>
            </a:endParaRPr>
          </a:p>
          <a:p>
            <a:pPr marL="152400" indent="-127000">
              <a:lnSpc>
                <a:spcPts val="1850"/>
              </a:lnSpc>
              <a:buChar char="•"/>
              <a:tabLst>
                <a:tab pos="152400" algn="l"/>
              </a:tabLst>
            </a:pPr>
            <a:r>
              <a:rPr sz="1600" spc="-5" dirty="0">
                <a:latin typeface="Arial"/>
                <a:cs typeface="Arial"/>
              </a:rPr>
              <a:t>The increased Ca</a:t>
            </a:r>
            <a:r>
              <a:rPr sz="1350" spc="-7" baseline="30864" dirty="0">
                <a:latin typeface="Arial"/>
                <a:cs typeface="Arial"/>
              </a:rPr>
              <a:t>2+</a:t>
            </a:r>
            <a:r>
              <a:rPr sz="1600" spc="-5" dirty="0">
                <a:latin typeface="Arial"/>
                <a:cs typeface="Arial"/>
              </a:rPr>
              <a:t>concentration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BF"/>
                </a:solidFill>
                <a:latin typeface="Arial"/>
                <a:cs typeface="Arial"/>
              </a:rPr>
              <a:t>"destabilizes"</a:t>
            </a:r>
            <a:endParaRPr sz="1600">
              <a:latin typeface="Arial"/>
              <a:cs typeface="Arial"/>
            </a:endParaRPr>
          </a:p>
          <a:p>
            <a:pPr marL="25400" marR="200660">
              <a:lnSpc>
                <a:spcPct val="99700"/>
              </a:lnSpc>
            </a:pPr>
            <a:r>
              <a:rPr sz="1600" spc="-5" dirty="0">
                <a:latin typeface="Arial"/>
                <a:cs typeface="Arial"/>
              </a:rPr>
              <a:t>the storage vesicles by interacting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special  proteins associated with the </a:t>
            </a:r>
            <a:r>
              <a:rPr sz="1600" dirty="0">
                <a:latin typeface="Arial"/>
                <a:cs typeface="Arial"/>
              </a:rPr>
              <a:t>vesicular </a:t>
            </a:r>
            <a:r>
              <a:rPr sz="1600" spc="-5" dirty="0">
                <a:latin typeface="Arial"/>
                <a:cs typeface="Arial"/>
              </a:rPr>
              <a:t>membrane  </a:t>
            </a:r>
            <a:r>
              <a:rPr sz="1600" b="1" spc="-15" dirty="0">
                <a:solidFill>
                  <a:srgbClr val="006FBF"/>
                </a:solidFill>
                <a:latin typeface="Arial"/>
                <a:cs typeface="Arial"/>
              </a:rPr>
              <a:t>(VAMPs </a:t>
            </a:r>
            <a:r>
              <a:rPr sz="1600" b="1" spc="-5" dirty="0">
                <a:solidFill>
                  <a:srgbClr val="006FBF"/>
                </a:solidFill>
                <a:latin typeface="Arial"/>
                <a:cs typeface="Arial"/>
              </a:rPr>
              <a:t>and </a:t>
            </a:r>
            <a:r>
              <a:rPr sz="1600" b="1" spc="-15" dirty="0">
                <a:solidFill>
                  <a:srgbClr val="006FBF"/>
                </a:solidFill>
                <a:latin typeface="Arial"/>
                <a:cs typeface="Arial"/>
              </a:rPr>
              <a:t>SNAP- </a:t>
            </a:r>
            <a:r>
              <a:rPr sz="1600" b="1" spc="-10" dirty="0">
                <a:solidFill>
                  <a:srgbClr val="006FBF"/>
                </a:solidFill>
                <a:latin typeface="Arial"/>
                <a:cs typeface="Arial"/>
              </a:rPr>
              <a:t>synaptosome</a:t>
            </a:r>
            <a:r>
              <a:rPr sz="1600" b="1" spc="-2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BF"/>
                </a:solidFill>
                <a:latin typeface="Arial"/>
                <a:cs typeface="Arial"/>
              </a:rPr>
              <a:t>associated</a:t>
            </a:r>
            <a:endParaRPr sz="1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600" b="1" spc="-10" dirty="0">
                <a:solidFill>
                  <a:srgbClr val="006FBF"/>
                </a:solidFill>
                <a:latin typeface="Arial"/>
                <a:cs typeface="Arial"/>
              </a:rPr>
              <a:t>protein)</a:t>
            </a:r>
            <a:endParaRPr sz="1600">
              <a:latin typeface="Arial"/>
              <a:cs typeface="Arial"/>
            </a:endParaRPr>
          </a:p>
          <a:p>
            <a:pPr marL="25400" marR="99060">
              <a:lnSpc>
                <a:spcPct val="997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Fusion of the vesicular membranes with the  terminal membrane results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10" dirty="0">
                <a:latin typeface="Arial"/>
                <a:cs typeface="Arial"/>
              </a:rPr>
              <a:t>exocytotic </a:t>
            </a:r>
            <a:r>
              <a:rPr sz="1600" spc="-5" dirty="0">
                <a:latin typeface="Arial"/>
                <a:cs typeface="Arial"/>
              </a:rPr>
              <a:t>expulsion  of ACh into the </a:t>
            </a:r>
            <a:r>
              <a:rPr sz="1600" spc="-10" dirty="0">
                <a:latin typeface="Arial"/>
                <a:cs typeface="Arial"/>
              </a:rPr>
              <a:t>synaptic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cleft</a:t>
            </a:r>
            <a:endParaRPr sz="1600">
              <a:latin typeface="Arial"/>
              <a:cs typeface="Arial"/>
            </a:endParaRPr>
          </a:p>
          <a:p>
            <a:pPr marL="25400" marR="17780">
              <a:lnSpc>
                <a:spcPct val="99700"/>
              </a:lnSpc>
              <a:spcBef>
                <a:spcPts val="5"/>
              </a:spcBef>
              <a:buChar char="•"/>
              <a:tabLst>
                <a:tab pos="152400" algn="l"/>
              </a:tabLst>
            </a:pPr>
            <a:r>
              <a:rPr sz="1600" spc="-5" dirty="0">
                <a:latin typeface="Arial"/>
                <a:cs typeface="Arial"/>
              </a:rPr>
              <a:t>The ACh </a:t>
            </a:r>
            <a:r>
              <a:rPr sz="1600" dirty="0">
                <a:latin typeface="Arial"/>
                <a:cs typeface="Arial"/>
              </a:rPr>
              <a:t>vesicle </a:t>
            </a:r>
            <a:r>
              <a:rPr sz="1600" spc="-5" dirty="0">
                <a:latin typeface="Arial"/>
                <a:cs typeface="Arial"/>
              </a:rPr>
              <a:t>release process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blocked by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botulinum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toxin </a:t>
            </a:r>
            <a:r>
              <a:rPr sz="1600" spc="-5" dirty="0">
                <a:latin typeface="Arial"/>
                <a:cs typeface="Arial"/>
              </a:rPr>
              <a:t>through the enzymatic removal of  </a:t>
            </a:r>
            <a:r>
              <a:rPr sz="1600" spc="-10" dirty="0">
                <a:latin typeface="Arial"/>
                <a:cs typeface="Arial"/>
              </a:rPr>
              <a:t>two </a:t>
            </a:r>
            <a:r>
              <a:rPr sz="1600" spc="-5" dirty="0">
                <a:latin typeface="Arial"/>
                <a:cs typeface="Arial"/>
              </a:rPr>
              <a:t>amino acids from one or more of the fusion  proteins</a:t>
            </a:r>
            <a:r>
              <a:rPr sz="1600" spc="-5" dirty="0">
                <a:solidFill>
                  <a:srgbClr val="FFBF00"/>
                </a:solidFill>
                <a:latin typeface="Arial"/>
                <a:cs typeface="Arial"/>
              </a:rPr>
              <a:t>.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Black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widow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spider??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0259" y="1252219"/>
            <a:ext cx="4624070" cy="4691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95159" y="1078230"/>
            <a:ext cx="4664709" cy="511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Cholinergic Transmission:  </a:t>
            </a:r>
            <a:r>
              <a:rPr spc="-5" dirty="0">
                <a:solidFill>
                  <a:srgbClr val="FF0000"/>
                </a:solidFill>
              </a:rPr>
              <a:t>Destruction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1780" y="1746250"/>
            <a:ext cx="4145279" cy="416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906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40970" algn="l"/>
              </a:tabLst>
            </a:pPr>
            <a:r>
              <a:rPr sz="1600" spc="-5" dirty="0">
                <a:latin typeface="Arial"/>
                <a:cs typeface="Arial"/>
              </a:rPr>
              <a:t>After release </a:t>
            </a:r>
            <a:r>
              <a:rPr sz="1600" dirty="0">
                <a:latin typeface="Arial"/>
                <a:cs typeface="Arial"/>
              </a:rPr>
              <a:t>- </a:t>
            </a:r>
            <a:r>
              <a:rPr sz="1600" spc="-5" dirty="0">
                <a:latin typeface="Arial"/>
                <a:cs typeface="Arial"/>
              </a:rPr>
              <a:t>ACh molecules </a:t>
            </a:r>
            <a:r>
              <a:rPr sz="160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bind to  and activate an ACh receptor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(cholinoceptor)</a:t>
            </a:r>
            <a:endParaRPr sz="1600">
              <a:latin typeface="Arial"/>
              <a:cs typeface="Arial"/>
            </a:endParaRPr>
          </a:p>
          <a:p>
            <a:pPr marL="12700" marR="192405" algn="just">
              <a:lnSpc>
                <a:spcPts val="1920"/>
              </a:lnSpc>
              <a:spcBef>
                <a:spcPts val="50"/>
              </a:spcBef>
              <a:buChar char="•"/>
              <a:tabLst>
                <a:tab pos="140970" algn="l"/>
              </a:tabLst>
            </a:pPr>
            <a:r>
              <a:rPr sz="1600" spc="-5" dirty="0">
                <a:latin typeface="Arial"/>
                <a:cs typeface="Arial"/>
              </a:rPr>
              <a:t>Eventually (and usually very </a:t>
            </a:r>
            <a:r>
              <a:rPr sz="1600" spc="-10" dirty="0">
                <a:latin typeface="Arial"/>
                <a:cs typeface="Arial"/>
              </a:rPr>
              <a:t>rapidly), </a:t>
            </a:r>
            <a:r>
              <a:rPr sz="1600" spc="-5" dirty="0">
                <a:latin typeface="Arial"/>
                <a:cs typeface="Arial"/>
              </a:rPr>
              <a:t>all of  the ACh released will diffuse within range of  </a:t>
            </a:r>
            <a:r>
              <a:rPr sz="1600" b="1" spc="-5" dirty="0">
                <a:latin typeface="Arial"/>
                <a:cs typeface="Arial"/>
              </a:rPr>
              <a:t>an </a:t>
            </a:r>
            <a:r>
              <a:rPr sz="1600" b="1" spc="-10" dirty="0">
                <a:solidFill>
                  <a:srgbClr val="006FBF"/>
                </a:solidFill>
                <a:latin typeface="Arial"/>
                <a:cs typeface="Arial"/>
              </a:rPr>
              <a:t>acetylcholinesterase </a:t>
            </a:r>
            <a:r>
              <a:rPr sz="1600" b="1" spc="-15" dirty="0">
                <a:solidFill>
                  <a:srgbClr val="006FBF"/>
                </a:solidFill>
                <a:latin typeface="Arial"/>
                <a:cs typeface="Arial"/>
              </a:rPr>
              <a:t>(AChE)</a:t>
            </a:r>
            <a:r>
              <a:rPr sz="1600" b="1" spc="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molecule</a:t>
            </a:r>
            <a:endParaRPr sz="1600">
              <a:latin typeface="Arial"/>
              <a:cs typeface="Arial"/>
            </a:endParaRPr>
          </a:p>
          <a:p>
            <a:pPr marL="140970" indent="-128270" algn="just">
              <a:lnSpc>
                <a:spcPts val="1845"/>
              </a:lnSpc>
              <a:buChar char="•"/>
              <a:tabLst>
                <a:tab pos="140970" algn="l"/>
              </a:tabLst>
            </a:pPr>
            <a:r>
              <a:rPr sz="1600" spc="-5" dirty="0">
                <a:latin typeface="Arial"/>
                <a:cs typeface="Arial"/>
              </a:rPr>
              <a:t>AChE very efficiently splits ACh into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BF"/>
                </a:solidFill>
                <a:latin typeface="Arial"/>
                <a:cs typeface="Arial"/>
              </a:rPr>
              <a:t>choline</a:t>
            </a:r>
            <a:endParaRPr sz="1600">
              <a:latin typeface="Arial"/>
              <a:cs typeface="Arial"/>
            </a:endParaRPr>
          </a:p>
          <a:p>
            <a:pPr marL="12700" marR="8953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and </a:t>
            </a:r>
            <a:r>
              <a:rPr sz="1600" b="1" spc="-5" dirty="0">
                <a:solidFill>
                  <a:srgbClr val="006FBF"/>
                </a:solidFill>
                <a:latin typeface="Arial"/>
                <a:cs typeface="Arial"/>
              </a:rPr>
              <a:t>acetate</a:t>
            </a:r>
            <a:r>
              <a:rPr sz="1600" spc="-5" dirty="0">
                <a:latin typeface="Arial"/>
                <a:cs typeface="Arial"/>
              </a:rPr>
              <a:t>, neither of which has significant  transmitter effect, and thereby terminates the  action of 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transmitter.</a:t>
            </a:r>
            <a:endParaRPr sz="1600">
              <a:latin typeface="Arial"/>
              <a:cs typeface="Arial"/>
            </a:endParaRPr>
          </a:p>
          <a:p>
            <a:pPr marL="12700" marR="31750">
              <a:lnSpc>
                <a:spcPts val="1910"/>
              </a:lnSpc>
              <a:spcBef>
                <a:spcPts val="60"/>
              </a:spcBef>
              <a:buChar char="•"/>
              <a:tabLst>
                <a:tab pos="140970" algn="l"/>
              </a:tabLst>
            </a:pPr>
            <a:r>
              <a:rPr sz="1600" spc="-10" dirty="0">
                <a:latin typeface="Arial"/>
                <a:cs typeface="Arial"/>
              </a:rPr>
              <a:t>Most </a:t>
            </a:r>
            <a:r>
              <a:rPr sz="1600" spc="-5" dirty="0">
                <a:latin typeface="Arial"/>
                <a:cs typeface="Arial"/>
              </a:rPr>
              <a:t>cholinergic </a:t>
            </a:r>
            <a:r>
              <a:rPr sz="1600" spc="-10" dirty="0">
                <a:latin typeface="Arial"/>
                <a:cs typeface="Arial"/>
              </a:rPr>
              <a:t>synapses </a:t>
            </a:r>
            <a:r>
              <a:rPr sz="1600" spc="-5" dirty="0">
                <a:latin typeface="Arial"/>
                <a:cs typeface="Arial"/>
              </a:rPr>
              <a:t>are richly  supplied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AChE; the half-life of ACh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12700" marR="80010">
              <a:lnSpc>
                <a:spcPts val="1920"/>
              </a:lnSpc>
            </a:pPr>
            <a:r>
              <a:rPr sz="1600" spc="-10" dirty="0">
                <a:latin typeface="Arial"/>
                <a:cs typeface="Arial"/>
              </a:rPr>
              <a:t>synapse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therefore very short. AChE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also  found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other tissues, eg, red blood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cells.</a:t>
            </a:r>
            <a:endParaRPr sz="1600">
              <a:latin typeface="Arial"/>
              <a:cs typeface="Arial"/>
            </a:endParaRPr>
          </a:p>
          <a:p>
            <a:pPr marL="140970" indent="-128270">
              <a:lnSpc>
                <a:spcPts val="1845"/>
              </a:lnSpc>
              <a:buChar char="•"/>
              <a:tabLst>
                <a:tab pos="140970" algn="l"/>
              </a:tabLst>
            </a:pPr>
            <a:r>
              <a:rPr sz="1600" spc="-5" dirty="0">
                <a:latin typeface="Arial"/>
                <a:cs typeface="Arial"/>
              </a:rPr>
              <a:t>Another cholinesterase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 lower</a:t>
            </a:r>
            <a:endParaRPr sz="1600">
              <a:latin typeface="Arial"/>
              <a:cs typeface="Arial"/>
            </a:endParaRPr>
          </a:p>
          <a:p>
            <a:pPr marL="12700" marR="204470">
              <a:lnSpc>
                <a:spcPct val="997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specificity for ACh, </a:t>
            </a:r>
            <a:r>
              <a:rPr sz="1600" b="1" spc="-10" dirty="0">
                <a:solidFill>
                  <a:srgbClr val="006FBF"/>
                </a:solidFill>
                <a:latin typeface="Arial"/>
                <a:cs typeface="Arial"/>
              </a:rPr>
              <a:t>butyrylcholinesterase  </a:t>
            </a:r>
            <a:r>
              <a:rPr sz="1600" b="1" spc="-10" dirty="0">
                <a:solidFill>
                  <a:srgbClr val="BF0000"/>
                </a:solidFill>
                <a:latin typeface="Arial"/>
                <a:cs typeface="Arial"/>
              </a:rPr>
              <a:t>[pseudo cholinesterase],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found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blood  plasma, liver, glial, and </a:t>
            </a:r>
            <a:r>
              <a:rPr sz="1600" dirty="0">
                <a:latin typeface="Arial"/>
                <a:cs typeface="Arial"/>
              </a:rPr>
              <a:t>many </a:t>
            </a:r>
            <a:r>
              <a:rPr sz="1600" spc="-5" dirty="0">
                <a:latin typeface="Arial"/>
                <a:cs typeface="Arial"/>
              </a:rPr>
              <a:t>other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tissues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5290" y="1244600"/>
            <a:ext cx="45370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60" dirty="0"/>
              <a:t>True </a:t>
            </a:r>
            <a:r>
              <a:rPr sz="4000" spc="-320" dirty="0"/>
              <a:t>Vs </a:t>
            </a:r>
            <a:r>
              <a:rPr sz="4000" spc="-229" dirty="0"/>
              <a:t>Pseudo</a:t>
            </a:r>
            <a:r>
              <a:rPr sz="4000" spc="-475" dirty="0"/>
              <a:t> </a:t>
            </a:r>
            <a:r>
              <a:rPr sz="4000" spc="-315" dirty="0">
                <a:solidFill>
                  <a:srgbClr val="FFBF00"/>
                </a:solidFill>
              </a:rPr>
              <a:t>AChE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24100" y="3326129"/>
            <a:ext cx="13182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 Black"/>
                <a:cs typeface="Arial Black"/>
              </a:rPr>
              <a:t>Distribution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9129" y="2884169"/>
            <a:ext cx="3576320" cy="99568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17170" algn="ctr">
              <a:lnSpc>
                <a:spcPct val="100000"/>
              </a:lnSpc>
              <a:spcBef>
                <a:spcPts val="880"/>
              </a:spcBef>
            </a:pPr>
            <a:r>
              <a:rPr sz="1600" spc="-5" dirty="0">
                <a:solidFill>
                  <a:srgbClr val="FF0000"/>
                </a:solidFill>
                <a:latin typeface="Arial Black"/>
                <a:cs typeface="Arial Black"/>
              </a:rPr>
              <a:t>True</a:t>
            </a:r>
            <a:r>
              <a:rPr sz="1600" spc="-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 Black"/>
                <a:cs typeface="Arial Black"/>
              </a:rPr>
              <a:t>AChE</a:t>
            </a:r>
            <a:endParaRPr sz="1600">
              <a:latin typeface="Arial Black"/>
              <a:cs typeface="Arial Black"/>
            </a:endParaRPr>
          </a:p>
          <a:p>
            <a:pPr marL="12700" marR="5080">
              <a:lnSpc>
                <a:spcPct val="116700"/>
              </a:lnSpc>
              <a:spcBef>
                <a:spcPts val="459"/>
              </a:spcBef>
            </a:pPr>
            <a:r>
              <a:rPr sz="1600" spc="-10" dirty="0">
                <a:latin typeface="Arial Black"/>
                <a:cs typeface="Arial Black"/>
              </a:rPr>
              <a:t>All </a:t>
            </a:r>
            <a:r>
              <a:rPr sz="1600" spc="-5" dirty="0">
                <a:latin typeface="Arial Black"/>
                <a:cs typeface="Arial Black"/>
              </a:rPr>
              <a:t>cholinergic sites, </a:t>
            </a:r>
            <a:r>
              <a:rPr sz="1600" spc="-10" dirty="0">
                <a:latin typeface="Arial Black"/>
                <a:cs typeface="Arial Black"/>
              </a:rPr>
              <a:t>RBCs,</a:t>
            </a:r>
            <a:r>
              <a:rPr sz="1600" spc="-8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gray  matter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2330" y="2884169"/>
            <a:ext cx="2577465" cy="99568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755650">
              <a:lnSpc>
                <a:spcPct val="100000"/>
              </a:lnSpc>
              <a:spcBef>
                <a:spcPts val="880"/>
              </a:spcBef>
            </a:pPr>
            <a:r>
              <a:rPr sz="1600" spc="-5" dirty="0">
                <a:solidFill>
                  <a:srgbClr val="FF0000"/>
                </a:solidFill>
                <a:latin typeface="Arial Black"/>
                <a:cs typeface="Arial Black"/>
              </a:rPr>
              <a:t>Pseudo</a:t>
            </a:r>
            <a:r>
              <a:rPr sz="1600" spc="-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 Black"/>
                <a:cs typeface="Arial Black"/>
              </a:rPr>
              <a:t>AChE</a:t>
            </a:r>
            <a:endParaRPr sz="1600">
              <a:latin typeface="Arial Black"/>
              <a:cs typeface="Arial Black"/>
            </a:endParaRPr>
          </a:p>
          <a:p>
            <a:pPr marL="12700" marR="5080">
              <a:lnSpc>
                <a:spcPct val="116700"/>
              </a:lnSpc>
              <a:spcBef>
                <a:spcPts val="459"/>
              </a:spcBef>
            </a:pPr>
            <a:r>
              <a:rPr sz="1600" spc="-5" dirty="0">
                <a:latin typeface="Arial Black"/>
                <a:cs typeface="Arial Black"/>
              </a:rPr>
              <a:t>Plasma, </a:t>
            </a:r>
            <a:r>
              <a:rPr sz="1600" spc="-10" dirty="0">
                <a:latin typeface="Arial Black"/>
                <a:cs typeface="Arial Black"/>
              </a:rPr>
              <a:t>liver,</a:t>
            </a:r>
            <a:r>
              <a:rPr sz="1600" spc="-8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Intestine  and white</a:t>
            </a:r>
            <a:r>
              <a:rPr sz="1600" spc="-2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matter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4100" y="3902710"/>
            <a:ext cx="1525270" cy="13893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40600"/>
              </a:lnSpc>
              <a:spcBef>
                <a:spcPts val="40"/>
              </a:spcBef>
            </a:pPr>
            <a:r>
              <a:rPr sz="1600" spc="-5" dirty="0">
                <a:latin typeface="Arial Black"/>
                <a:cs typeface="Arial Black"/>
              </a:rPr>
              <a:t>Action </a:t>
            </a:r>
            <a:r>
              <a:rPr sz="1600" dirty="0">
                <a:latin typeface="Arial Black"/>
                <a:cs typeface="Arial Black"/>
              </a:rPr>
              <a:t>on:  </a:t>
            </a:r>
            <a:r>
              <a:rPr sz="1600" spc="-5" dirty="0">
                <a:latin typeface="Arial Black"/>
                <a:cs typeface="Arial Black"/>
              </a:rPr>
              <a:t>Acetycholine  M</a:t>
            </a:r>
            <a:r>
              <a:rPr sz="1600" dirty="0">
                <a:latin typeface="Arial Black"/>
                <a:cs typeface="Arial Black"/>
              </a:rPr>
              <a:t>e</a:t>
            </a:r>
            <a:r>
              <a:rPr sz="1600" spc="-5" dirty="0">
                <a:latin typeface="Arial Black"/>
                <a:cs typeface="Arial Black"/>
              </a:rPr>
              <a:t>t</a:t>
            </a:r>
            <a:r>
              <a:rPr sz="1600" dirty="0">
                <a:latin typeface="Arial Black"/>
                <a:cs typeface="Arial Black"/>
              </a:rPr>
              <a:t>h</a:t>
            </a:r>
            <a:r>
              <a:rPr sz="1600" spc="-10" dirty="0">
                <a:latin typeface="Arial Black"/>
                <a:cs typeface="Arial Black"/>
              </a:rPr>
              <a:t>a</a:t>
            </a:r>
            <a:r>
              <a:rPr sz="1600" dirty="0">
                <a:latin typeface="Arial Black"/>
                <a:cs typeface="Arial Black"/>
              </a:rPr>
              <a:t>cho</a:t>
            </a:r>
            <a:r>
              <a:rPr sz="1600" spc="-5" dirty="0">
                <a:latin typeface="Arial Black"/>
                <a:cs typeface="Arial Black"/>
              </a:rPr>
              <a:t>l</a:t>
            </a:r>
            <a:r>
              <a:rPr sz="1600" spc="-15" dirty="0">
                <a:latin typeface="Arial Black"/>
                <a:cs typeface="Arial Black"/>
              </a:rPr>
              <a:t>i</a:t>
            </a:r>
            <a:r>
              <a:rPr sz="1600" dirty="0">
                <a:latin typeface="Arial Black"/>
                <a:cs typeface="Arial Black"/>
              </a:rPr>
              <a:t>ne  </a:t>
            </a:r>
            <a:r>
              <a:rPr sz="1600" spc="-5" dirty="0">
                <a:latin typeface="Arial Black"/>
                <a:cs typeface="Arial Black"/>
              </a:rPr>
              <a:t>Function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69129" y="4236720"/>
            <a:ext cx="2772410" cy="105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94180">
              <a:lnSpc>
                <a:spcPct val="138000"/>
              </a:lnSpc>
              <a:spcBef>
                <a:spcPts val="100"/>
              </a:spcBef>
            </a:pPr>
            <a:r>
              <a:rPr sz="1600" spc="-5" dirty="0">
                <a:latin typeface="Arial Black"/>
                <a:cs typeface="Arial Black"/>
              </a:rPr>
              <a:t>Very</a:t>
            </a:r>
            <a:r>
              <a:rPr sz="1600" spc="-1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Fast  Slower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600" spc="-5" dirty="0">
                <a:latin typeface="Arial Black"/>
                <a:cs typeface="Arial Black"/>
              </a:rPr>
              <a:t>Termination </a:t>
            </a:r>
            <a:r>
              <a:rPr sz="1600" dirty="0">
                <a:latin typeface="Arial Black"/>
                <a:cs typeface="Arial Black"/>
              </a:rPr>
              <a:t>of </a:t>
            </a:r>
            <a:r>
              <a:rPr sz="1600" spc="-5" dirty="0">
                <a:latin typeface="Arial Black"/>
                <a:cs typeface="Arial Black"/>
              </a:rPr>
              <a:t>Ach</a:t>
            </a:r>
            <a:r>
              <a:rPr sz="1600" spc="-1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actio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24100" y="5601970"/>
            <a:ext cx="10731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Black"/>
                <a:cs typeface="Arial Black"/>
              </a:rPr>
              <a:t>I</a:t>
            </a:r>
            <a:r>
              <a:rPr sz="1600" dirty="0">
                <a:latin typeface="Arial Black"/>
                <a:cs typeface="Arial Black"/>
              </a:rPr>
              <a:t>nh</a:t>
            </a:r>
            <a:r>
              <a:rPr sz="1600" spc="-5" dirty="0">
                <a:latin typeface="Arial Black"/>
                <a:cs typeface="Arial Black"/>
              </a:rPr>
              <a:t>i</a:t>
            </a:r>
            <a:r>
              <a:rPr sz="1600" dirty="0">
                <a:latin typeface="Arial Black"/>
                <a:cs typeface="Arial Black"/>
              </a:rPr>
              <a:t>b</a:t>
            </a:r>
            <a:r>
              <a:rPr sz="1600" spc="-15" dirty="0">
                <a:latin typeface="Arial Black"/>
                <a:cs typeface="Arial Black"/>
              </a:rPr>
              <a:t>i</a:t>
            </a:r>
            <a:r>
              <a:rPr sz="1600" spc="-5" dirty="0">
                <a:latin typeface="Arial Black"/>
                <a:cs typeface="Arial Black"/>
              </a:rPr>
              <a:t>ti</a:t>
            </a:r>
            <a:r>
              <a:rPr sz="1600" dirty="0">
                <a:latin typeface="Arial Black"/>
                <a:cs typeface="Arial Black"/>
              </a:rPr>
              <a:t>on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69129" y="5601970"/>
            <a:ext cx="3627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Black"/>
                <a:cs typeface="Arial Black"/>
              </a:rPr>
              <a:t>More sensitive to</a:t>
            </a:r>
            <a:r>
              <a:rPr sz="1600" spc="-90" dirty="0"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006FBF"/>
                </a:solidFill>
                <a:latin typeface="Arial Black"/>
                <a:cs typeface="Arial Black"/>
              </a:rPr>
              <a:t>Physostigmine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82330" y="4236720"/>
            <a:ext cx="2501265" cy="192023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600" spc="-10" dirty="0">
                <a:latin typeface="Arial Black"/>
                <a:cs typeface="Arial Black"/>
              </a:rPr>
              <a:t>Slow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600" spc="-5" dirty="0">
                <a:latin typeface="Arial Black"/>
                <a:cs typeface="Arial Black"/>
              </a:rPr>
              <a:t>Not</a:t>
            </a:r>
            <a:r>
              <a:rPr sz="1600" spc="-2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hydrolyzed</a:t>
            </a:r>
            <a:endParaRPr sz="1600">
              <a:latin typeface="Arial Black"/>
              <a:cs typeface="Arial Black"/>
            </a:endParaRPr>
          </a:p>
          <a:p>
            <a:pPr marL="12700" marR="5080">
              <a:lnSpc>
                <a:spcPct val="116700"/>
              </a:lnSpc>
              <a:spcBef>
                <a:spcPts val="570"/>
              </a:spcBef>
            </a:pPr>
            <a:r>
              <a:rPr sz="1600" spc="-10" dirty="0">
                <a:latin typeface="Arial Black"/>
                <a:cs typeface="Arial Black"/>
              </a:rPr>
              <a:t>Hydrolysis </a:t>
            </a:r>
            <a:r>
              <a:rPr sz="1600" spc="-5" dirty="0">
                <a:latin typeface="Arial Black"/>
                <a:cs typeface="Arial Black"/>
              </a:rPr>
              <a:t>of Ingested  </a:t>
            </a:r>
            <a:r>
              <a:rPr sz="1600" spc="-10" dirty="0">
                <a:latin typeface="Arial Black"/>
                <a:cs typeface="Arial Black"/>
              </a:rPr>
              <a:t>Esters</a:t>
            </a:r>
            <a:endParaRPr sz="1600">
              <a:latin typeface="Arial Black"/>
              <a:cs typeface="Arial Black"/>
            </a:endParaRPr>
          </a:p>
          <a:p>
            <a:pPr marL="12700" marR="394335">
              <a:lnSpc>
                <a:spcPct val="117200"/>
              </a:lnSpc>
              <a:spcBef>
                <a:spcPts val="70"/>
              </a:spcBef>
            </a:pPr>
            <a:r>
              <a:rPr sz="1600" spc="-5" dirty="0">
                <a:latin typeface="Arial Black"/>
                <a:cs typeface="Arial Black"/>
              </a:rPr>
              <a:t>More sensitive to  </a:t>
            </a:r>
            <a:r>
              <a:rPr sz="1600" spc="-5" dirty="0">
                <a:solidFill>
                  <a:srgbClr val="006FBF"/>
                </a:solidFill>
                <a:latin typeface="Arial Black"/>
                <a:cs typeface="Arial Black"/>
              </a:rPr>
              <a:t>Or</a:t>
            </a:r>
            <a:r>
              <a:rPr sz="1600" spc="-10" dirty="0">
                <a:solidFill>
                  <a:srgbClr val="006FBF"/>
                </a:solidFill>
                <a:latin typeface="Arial Black"/>
                <a:cs typeface="Arial Black"/>
              </a:rPr>
              <a:t>g</a:t>
            </a:r>
            <a:r>
              <a:rPr sz="1600" dirty="0">
                <a:solidFill>
                  <a:srgbClr val="006FBF"/>
                </a:solidFill>
                <a:latin typeface="Arial Black"/>
                <a:cs typeface="Arial Black"/>
              </a:rPr>
              <a:t>anop</a:t>
            </a:r>
            <a:r>
              <a:rPr sz="1600" spc="-10" dirty="0">
                <a:solidFill>
                  <a:srgbClr val="006FBF"/>
                </a:solidFill>
                <a:latin typeface="Arial Black"/>
                <a:cs typeface="Arial Black"/>
              </a:rPr>
              <a:t>h</a:t>
            </a:r>
            <a:r>
              <a:rPr sz="1600" dirty="0">
                <a:solidFill>
                  <a:srgbClr val="006FBF"/>
                </a:solidFill>
                <a:latin typeface="Arial Black"/>
                <a:cs typeface="Arial Black"/>
              </a:rPr>
              <a:t>o</a:t>
            </a:r>
            <a:r>
              <a:rPr sz="1600" spc="-10" dirty="0">
                <a:solidFill>
                  <a:srgbClr val="006FBF"/>
                </a:solidFill>
                <a:latin typeface="Arial Black"/>
                <a:cs typeface="Arial Black"/>
              </a:rPr>
              <a:t>s</a:t>
            </a:r>
            <a:r>
              <a:rPr sz="1600" dirty="0">
                <a:solidFill>
                  <a:srgbClr val="006FBF"/>
                </a:solidFill>
                <a:latin typeface="Arial Black"/>
                <a:cs typeface="Arial Black"/>
              </a:rPr>
              <a:t>pha</a:t>
            </a:r>
            <a:r>
              <a:rPr sz="1600" spc="-5" dirty="0">
                <a:solidFill>
                  <a:srgbClr val="006FBF"/>
                </a:solidFill>
                <a:latin typeface="Arial Black"/>
                <a:cs typeface="Arial Black"/>
              </a:rPr>
              <a:t>t</a:t>
            </a:r>
            <a:r>
              <a:rPr sz="1600" spc="-10" dirty="0">
                <a:solidFill>
                  <a:srgbClr val="006FBF"/>
                </a:solidFill>
                <a:latin typeface="Arial Black"/>
                <a:cs typeface="Arial Black"/>
              </a:rPr>
              <a:t>e</a:t>
            </a:r>
            <a:r>
              <a:rPr sz="1600" dirty="0">
                <a:solidFill>
                  <a:srgbClr val="006FBF"/>
                </a:solidFill>
                <a:latin typeface="Arial Black"/>
                <a:cs typeface="Arial Black"/>
              </a:rPr>
              <a:t>s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4579" y="1275079"/>
            <a:ext cx="5734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10" dirty="0"/>
              <a:t>Cholinergic</a:t>
            </a:r>
            <a:r>
              <a:rPr sz="3600" spc="-285" dirty="0"/>
              <a:t> </a:t>
            </a:r>
            <a:r>
              <a:rPr sz="3600" spc="-110" dirty="0"/>
              <a:t>receptors</a:t>
            </a:r>
            <a:r>
              <a:rPr sz="3600" spc="-295" dirty="0"/>
              <a:t> </a:t>
            </a:r>
            <a:r>
              <a:rPr sz="3600" spc="-5" dirty="0"/>
              <a:t>-</a:t>
            </a:r>
            <a:r>
              <a:rPr sz="3600" spc="-295" dirty="0"/>
              <a:t> </a:t>
            </a:r>
            <a:r>
              <a:rPr sz="3600" spc="-165" dirty="0"/>
              <a:t>2</a:t>
            </a:r>
            <a:r>
              <a:rPr sz="3600" spc="-300" dirty="0"/>
              <a:t> </a:t>
            </a:r>
            <a:r>
              <a:rPr sz="3600" spc="-100" dirty="0"/>
              <a:t>types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76069" y="3981405"/>
            <a:ext cx="4425315" cy="49403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9"/>
              </a:spcBef>
            </a:pPr>
            <a:r>
              <a:rPr sz="5175" spc="15" baseline="-4025" dirty="0">
                <a:solidFill>
                  <a:srgbClr val="1186C2"/>
                </a:solidFill>
                <a:latin typeface="Arial"/>
                <a:cs typeface="Arial"/>
              </a:rPr>
              <a:t>• </a:t>
            </a:r>
            <a:r>
              <a:rPr sz="2400" b="1" spc="-155" dirty="0">
                <a:solidFill>
                  <a:srgbClr val="006FBF"/>
                </a:solidFill>
                <a:latin typeface="Arial"/>
                <a:cs typeface="Arial"/>
              </a:rPr>
              <a:t>Muscarinic </a:t>
            </a:r>
            <a:r>
              <a:rPr sz="2400" b="1" spc="-55" dirty="0">
                <a:solidFill>
                  <a:srgbClr val="006FBF"/>
                </a:solidFill>
                <a:latin typeface="Arial"/>
                <a:cs typeface="Arial"/>
              </a:rPr>
              <a:t>(M) </a:t>
            </a:r>
            <a:r>
              <a:rPr sz="2400" spc="-100" dirty="0">
                <a:latin typeface="Arial"/>
                <a:cs typeface="Arial"/>
              </a:rPr>
              <a:t>and </a:t>
            </a:r>
            <a:r>
              <a:rPr sz="2400" b="1" spc="-105" dirty="0">
                <a:solidFill>
                  <a:srgbClr val="006FBF"/>
                </a:solidFill>
                <a:latin typeface="Arial"/>
                <a:cs typeface="Arial"/>
              </a:rPr>
              <a:t>Nicotinic</a:t>
            </a:r>
            <a:r>
              <a:rPr sz="2400" b="1" spc="-37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006FBF"/>
                </a:solidFill>
                <a:latin typeface="Arial"/>
                <a:cs typeface="Arial"/>
              </a:rPr>
              <a:t>(N)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7955" y="4033520"/>
            <a:ext cx="114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0" dirty="0">
                <a:solidFill>
                  <a:srgbClr val="006FB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10400" y="2743200"/>
            <a:ext cx="32512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2400" y="2514600"/>
            <a:ext cx="4572000" cy="296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95550" y="5520690"/>
            <a:ext cx="2123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solidFill>
                  <a:srgbClr val="006FBF"/>
                </a:solidFill>
                <a:latin typeface="Arial Black"/>
                <a:cs typeface="Arial Black"/>
              </a:rPr>
              <a:t>Muscarinic </a:t>
            </a:r>
            <a:r>
              <a:rPr sz="1800" dirty="0">
                <a:solidFill>
                  <a:srgbClr val="006FBF"/>
                </a:solidFill>
                <a:latin typeface="Arial Black"/>
                <a:cs typeface="Arial Black"/>
              </a:rPr>
              <a:t>(</a:t>
            </a:r>
            <a:r>
              <a:rPr sz="1800" spc="-350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1800" spc="75" dirty="0">
                <a:solidFill>
                  <a:srgbClr val="006FBF"/>
                </a:solidFill>
                <a:latin typeface="Arial Black"/>
                <a:cs typeface="Arial Black"/>
              </a:rPr>
              <a:t>M)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6FBF"/>
                </a:solidFill>
                <a:latin typeface="Arial Black"/>
                <a:cs typeface="Arial Black"/>
              </a:rPr>
              <a:t>-</a:t>
            </a:r>
            <a:r>
              <a:rPr sz="1800" spc="295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1800" spc="110" dirty="0">
                <a:solidFill>
                  <a:srgbClr val="006FBF"/>
                </a:solidFill>
                <a:latin typeface="Arial Black"/>
                <a:cs typeface="Arial Black"/>
              </a:rPr>
              <a:t>GPCR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3950" y="5292090"/>
            <a:ext cx="2064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006FBF"/>
                </a:solidFill>
                <a:latin typeface="Arial Black"/>
                <a:cs typeface="Arial Black"/>
              </a:rPr>
              <a:t>Nicotinic </a:t>
            </a:r>
            <a:r>
              <a:rPr sz="1800" spc="100" dirty="0">
                <a:solidFill>
                  <a:srgbClr val="006FBF"/>
                </a:solidFill>
                <a:latin typeface="Arial Black"/>
                <a:cs typeface="Arial Black"/>
              </a:rPr>
              <a:t>(N) </a:t>
            </a:r>
            <a:r>
              <a:rPr sz="1800" dirty="0">
                <a:solidFill>
                  <a:srgbClr val="006FBF"/>
                </a:solidFill>
                <a:latin typeface="Arial Black"/>
                <a:cs typeface="Arial Black"/>
              </a:rPr>
              <a:t>–  </a:t>
            </a:r>
            <a:r>
              <a:rPr sz="1800" spc="125" dirty="0">
                <a:solidFill>
                  <a:srgbClr val="006FBF"/>
                </a:solidFill>
                <a:latin typeface="Arial Black"/>
                <a:cs typeface="Arial Black"/>
              </a:rPr>
              <a:t>ligand</a:t>
            </a:r>
            <a:r>
              <a:rPr sz="1800" spc="275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1800" spc="120" dirty="0">
                <a:solidFill>
                  <a:srgbClr val="006FBF"/>
                </a:solidFill>
                <a:latin typeface="Arial Black"/>
                <a:cs typeface="Arial Black"/>
              </a:rPr>
              <a:t>gated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2676</Words>
  <Application>Microsoft Office PowerPoint</Application>
  <PresentationFormat>Custom</PresentationFormat>
  <Paragraphs>378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Sympathetic Vs Parasympathetic</vt:lpstr>
      <vt:lpstr>PowerPoint Presentation</vt:lpstr>
      <vt:lpstr>Sites of Cholinergic Transmission - Summary</vt:lpstr>
      <vt:lpstr>Cholinergic Transmission –  Synthesis:</vt:lpstr>
      <vt:lpstr>Cholinergic Transmission – Release:</vt:lpstr>
      <vt:lpstr>Cholinergic Transmission:  Destruction</vt:lpstr>
      <vt:lpstr>True Vs Pseudo AChE</vt:lpstr>
      <vt:lpstr>Cholinergic receptors - 2 types</vt:lpstr>
      <vt:lpstr>Muscarinic Receptors ??</vt:lpstr>
      <vt:lpstr>Muscarinic Receptors - Subtypes</vt:lpstr>
      <vt:lpstr>Muscarinic Receptors - Location</vt:lpstr>
      <vt:lpstr>Muscarinic Receptor Subtypes</vt:lpstr>
      <vt:lpstr>Acetylcholine (cholinergic receptors)</vt:lpstr>
      <vt:lpstr>Nicotinic (N) Receptors</vt:lpstr>
      <vt:lpstr>Question ?</vt:lpstr>
      <vt:lpstr>Question…?</vt:lpstr>
      <vt:lpstr>Cholinergic Drugs or Cholinomimetic or Parasympathomimetics</vt:lpstr>
      <vt:lpstr>Classifiction - Direct-acting (receptor agonists)</vt:lpstr>
      <vt:lpstr>Cholinergic Drugs – Indirect acting</vt:lpstr>
      <vt:lpstr>Pilocarpine</vt:lpstr>
      <vt:lpstr>Pilocarpine – contd.</vt:lpstr>
      <vt:lpstr>PowerPoint Presentation</vt:lpstr>
      <vt:lpstr>Pilocarpine in Glaucoma</vt:lpstr>
      <vt:lpstr>Muscarine</vt:lpstr>
      <vt:lpstr>Mushroom Poisoning</vt:lpstr>
      <vt:lpstr>Late Onset Mushroom  Poisoning</vt:lpstr>
      <vt:lpstr>PowerPoint Presentation</vt:lpstr>
      <vt:lpstr>AChEs - MOA</vt:lpstr>
      <vt:lpstr>AChEs - MOA</vt:lpstr>
      <vt:lpstr>Physostigmine</vt:lpstr>
      <vt:lpstr>Physostigmine - uses</vt:lpstr>
      <vt:lpstr>Neostigmine</vt:lpstr>
      <vt:lpstr>Neostigmine – Uses and ADRs</vt:lpstr>
      <vt:lpstr>Physostigmine Vs Neostigmine</vt:lpstr>
      <vt:lpstr>Other Drugs</vt:lpstr>
      <vt:lpstr>Myasthenia gravis  (Myo + asthenia)</vt:lpstr>
      <vt:lpstr>Myasthenia gravis – other drugs</vt:lpstr>
      <vt:lpstr>Myasthenic crisis</vt:lpstr>
      <vt:lpstr>Overall Therapeutic Uses – cholinergic drugs</vt:lpstr>
      <vt:lpstr>Pharmacotherapy of Organophosphate  Poisoning</vt:lpstr>
      <vt:lpstr>PowerPoint Presentation</vt:lpstr>
      <vt:lpstr>Mukhtiar khan IMU KYRGYSTAN/Thank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 Ullah</dc:creator>
  <cp:lastModifiedBy>DELL</cp:lastModifiedBy>
  <cp:revision>6</cp:revision>
  <dcterms:created xsi:type="dcterms:W3CDTF">2020-03-16T15:48:43Z</dcterms:created>
  <dcterms:modified xsi:type="dcterms:W3CDTF">2020-03-16T16:43:06Z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2017-05-30T00:00:00Z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2020-03-16T00:00:00Z</vt:filetime>
  </property>
</Properties>
</file>